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31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embeddedFontLst>
    <p:embeddedFont>
      <p:font typeface="Arial Black" panose="020B0A04020102020204" pitchFamily="34" charset="0"/>
      <p:regular r:id="rId63"/>
      <p:bold r:id="rId64"/>
    </p:embeddedFont>
    <p:embeddedFont>
      <p:font typeface="Calibri" panose="020F0502020204030204" pitchFamily="34" charset="0"/>
      <p:regular r:id="rId65"/>
      <p:bold r:id="rId66"/>
      <p:italic r:id="rId67"/>
      <p:boldItalic r:id="rId68"/>
    </p:embeddedFont>
    <p:embeddedFont>
      <p:font typeface="Cambria" panose="02040503050406030204" pitchFamily="18" charset="0"/>
      <p:regular r:id="rId69"/>
      <p:bold r:id="rId70"/>
      <p:italic r:id="rId71"/>
      <p:boldItalic r:id="rId72"/>
    </p:embeddedFont>
    <p:embeddedFont>
      <p:font typeface="Corbel" panose="020B0503020204020204" pitchFamily="34" charset="0"/>
      <p:regular r:id="rId73"/>
      <p:bold r:id="rId74"/>
      <p:italic r:id="rId75"/>
      <p:boldItalic r:id="rId76"/>
    </p:embeddedFont>
    <p:embeddedFont>
      <p:font typeface="Fira Sans" panose="020B0503050000020004" pitchFamily="34" charset="0"/>
      <p:regular r:id="rId77"/>
      <p:bold r:id="rId78"/>
      <p:italic r:id="rId79"/>
      <p:boldItalic r:id="rId80"/>
    </p:embeddedFont>
    <p:embeddedFont>
      <p:font typeface="Garamond" panose="02020404030301010803" pitchFamily="18" charset="0"/>
      <p:regular r:id="rId81"/>
      <p:bold r:id="rId82"/>
      <p:italic r:id="rId83"/>
      <p:boldItalic r:id="rId84"/>
    </p:embeddedFont>
    <p:embeddedFont>
      <p:font typeface="Lato" panose="020F0502020204030203" pitchFamily="34" charset="0"/>
      <p:regular r:id="rId85"/>
      <p:bold r:id="rId86"/>
      <p:italic r:id="rId87"/>
      <p:boldItalic r:id="rId88"/>
    </p:embeddedFont>
    <p:embeddedFont>
      <p:font typeface="Open Sans" panose="020B0606030504020204" pitchFamily="34" charset="0"/>
      <p:regular r:id="rId89"/>
      <p:bold r:id="rId90"/>
      <p:italic r:id="rId91"/>
      <p:boldItalic r:id="rId92"/>
    </p:embeddedFont>
    <p:embeddedFont>
      <p:font typeface="Overlock" panose="020B0604020202020204" charset="0"/>
      <p:regular r:id="rId93"/>
      <p:bold r:id="rId94"/>
      <p:italic r:id="rId95"/>
      <p:boldItalic r:id="rId96"/>
    </p:embeddedFont>
    <p:embeddedFont>
      <p:font typeface="Proxima Nova" panose="020B0604020202020204" charset="0"/>
      <p:regular r:id="rId97"/>
      <p:bold r:id="rId98"/>
      <p:italic r:id="rId99"/>
      <p:boldItalic r:id="rId100"/>
    </p:embeddedFont>
    <p:embeddedFont>
      <p:font typeface="Roboto" panose="02000000000000000000" pitchFamily="2" charset="0"/>
      <p:regular r:id="rId101"/>
      <p:bold r:id="rId102"/>
      <p:italic r:id="rId103"/>
      <p:boldItalic r:id="rId104"/>
    </p:embeddedFont>
    <p:embeddedFont>
      <p:font typeface="Tahoma" panose="020B0604030504040204" pitchFamily="34" charset="0"/>
      <p:regular r:id="rId105"/>
      <p:bold r:id="rId106"/>
    </p:embeddedFont>
    <p:embeddedFont>
      <p:font typeface="Titillium Web" panose="00000500000000000000" pitchFamily="2"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1" roundtripDataSignature="AMtx7mjKm/ZUJOrr+9CUkKxZ4/firUoo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B310B9-E968-4ABA-BD23-96DC4F23CC4D}">
  <a:tblStyle styleId="{4CB310B9-E968-4ABA-BD23-96DC4F23CC4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7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4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87" Type="http://schemas.openxmlformats.org/officeDocument/2006/relationships/font" Target="fonts/font25.fntdata"/><Relationship Id="rId102" Type="http://schemas.openxmlformats.org/officeDocument/2006/relationships/font" Target="fonts/font40.fntdata"/><Relationship Id="rId110" Type="http://schemas.openxmlformats.org/officeDocument/2006/relationships/font" Target="fonts/font48.fntdata"/><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0.fntdata"/><Relationship Id="rId90" Type="http://schemas.openxmlformats.org/officeDocument/2006/relationships/font" Target="fonts/font28.fntdata"/><Relationship Id="rId95" Type="http://schemas.openxmlformats.org/officeDocument/2006/relationships/font" Target="fonts/font3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100" Type="http://schemas.openxmlformats.org/officeDocument/2006/relationships/font" Target="fonts/font38.fntdata"/><Relationship Id="rId105" Type="http://schemas.openxmlformats.org/officeDocument/2006/relationships/font" Target="fonts/font43.fntdata"/><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font" Target="fonts/font31.fntdata"/><Relationship Id="rId98" Type="http://schemas.openxmlformats.org/officeDocument/2006/relationships/font" Target="fonts/font3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103" Type="http://schemas.openxmlformats.org/officeDocument/2006/relationships/font" Target="fonts/font41.fntdata"/><Relationship Id="rId108" Type="http://schemas.openxmlformats.org/officeDocument/2006/relationships/font" Target="fonts/font4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1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4.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font" Target="fonts/font37.fntdata"/><Relationship Id="rId101" Type="http://schemas.openxmlformats.org/officeDocument/2006/relationships/font" Target="fonts/font3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97" Type="http://schemas.openxmlformats.org/officeDocument/2006/relationships/font" Target="fonts/font35.fntdata"/><Relationship Id="rId104" Type="http://schemas.openxmlformats.org/officeDocument/2006/relationships/font" Target="fonts/font42.fntdata"/><Relationship Id="rId7" Type="http://schemas.openxmlformats.org/officeDocument/2006/relationships/slide" Target="slides/slide6.xml"/><Relationship Id="rId71" Type="http://schemas.openxmlformats.org/officeDocument/2006/relationships/font" Target="fonts/font9.fntdata"/><Relationship Id="rId92" Type="http://schemas.openxmlformats.org/officeDocument/2006/relationships/font" Target="fonts/font3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840a3426f_3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840a3426f_3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f840a3426f_3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840a3426f_3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840a3426f_3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f840a3426f_3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1" name="Google Shape;491;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8" name="Google Shape;568;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9" name="Google Shape;639;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8" name="Google Shape;648;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5" name="Google Shape;675;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6" name="Google Shape;686;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3" name="Google Shape;693;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2" name="Google Shape;732;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9" name="Google Shape;759;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4" name="Google Shape;784;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9" name="Google Shape;799;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9" name="Google Shape;829;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2" name="Google Shape;842;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9" name="Google Shape;869;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840a3426f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840a3426f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f840a3426f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840a3426f_3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f840a3426f_3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f840a3426f_3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840a3426f_3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840a3426f_3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f840a3426f_3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1"/>
        </a:solidFill>
        <a:effectLst/>
      </p:bgPr>
    </p:bg>
    <p:spTree>
      <p:nvGrpSpPr>
        <p:cNvPr id="1" name="Shape 23"/>
        <p:cNvGrpSpPr/>
        <p:nvPr/>
      </p:nvGrpSpPr>
      <p:grpSpPr>
        <a:xfrm>
          <a:off x="0" y="0"/>
          <a:ext cx="0" cy="0"/>
          <a:chOff x="0" y="0"/>
          <a:chExt cx="0" cy="0"/>
        </a:xfrm>
      </p:grpSpPr>
      <p:sp>
        <p:nvSpPr>
          <p:cNvPr id="24" name="Google Shape;24;p68"/>
          <p:cNvSpPr/>
          <p:nvPr/>
        </p:nvSpPr>
        <p:spPr>
          <a:xfrm>
            <a:off x="0" y="0"/>
            <a:ext cx="12192000" cy="6911340"/>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 name="Google Shape;25;p68"/>
          <p:cNvSpPr txBox="1">
            <a:spLocks noGrp="1"/>
          </p:cNvSpPr>
          <p:nvPr>
            <p:ph type="subTitle" idx="1"/>
          </p:nvPr>
        </p:nvSpPr>
        <p:spPr>
          <a:xfrm>
            <a:off x="351689" y="3236257"/>
            <a:ext cx="2349308" cy="292434"/>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1600"/>
              <a:buNone/>
              <a:defRPr sz="16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68"/>
          <p:cNvSpPr txBox="1">
            <a:spLocks noGrp="1"/>
          </p:cNvSpPr>
          <p:nvPr>
            <p:ph type="ctrTitle"/>
          </p:nvPr>
        </p:nvSpPr>
        <p:spPr>
          <a:xfrm>
            <a:off x="351690" y="3683562"/>
            <a:ext cx="7779939" cy="92515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Garamond"/>
              <a:buNone/>
              <a:defRPr sz="60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8"/>
          <p:cNvSpPr txBox="1"/>
          <p:nvPr/>
        </p:nvSpPr>
        <p:spPr>
          <a:xfrm>
            <a:off x="351689" y="2213064"/>
            <a:ext cx="8325780" cy="801552"/>
          </a:xfrm>
          <a:prstGeom prst="rect">
            <a:avLst/>
          </a:prstGeom>
          <a:noFill/>
          <a:ln>
            <a:noFill/>
          </a:ln>
        </p:spPr>
        <p:txBody>
          <a:bodyPr spcFirstLastPara="1" wrap="square" lIns="91425" tIns="108000" rIns="91425" bIns="45700" anchor="t" anchorCtr="0">
            <a:sp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Garamond"/>
                <a:ea typeface="Garamond"/>
                <a:cs typeface="Garamond"/>
                <a:sym typeface="Garamond"/>
              </a:rPr>
              <a:t>MICROCREDENTIAL: ASSOCIATE DATA SCIENTIST</a:t>
            </a:r>
            <a:br>
              <a:rPr lang="en-US" sz="2400" b="0" i="1" u="none" strike="noStrike" cap="none">
                <a:solidFill>
                  <a:srgbClr val="029B2D"/>
                </a:solidFill>
                <a:latin typeface="Garamond"/>
                <a:ea typeface="Garamond"/>
                <a:cs typeface="Garamond"/>
                <a:sym typeface="Garamond"/>
              </a:rPr>
            </a:br>
            <a:r>
              <a:rPr lang="en-US" sz="1800" b="0" i="0" u="none" strike="noStrike" cap="none">
                <a:solidFill>
                  <a:srgbClr val="3F3F3F"/>
                </a:solidFill>
                <a:latin typeface="Garamond"/>
                <a:ea typeface="Garamond"/>
                <a:cs typeface="Garamond"/>
                <a:sym typeface="Garamond"/>
              </a:rPr>
              <a:t>01 November – 10 Desember 2021</a:t>
            </a:r>
            <a:endParaRPr sz="2400" b="0" i="0" u="none" strike="noStrike" cap="none">
              <a:solidFill>
                <a:srgbClr val="3F3F3F"/>
              </a:solidFill>
              <a:latin typeface="Arial"/>
              <a:ea typeface="Arial"/>
              <a:cs typeface="Arial"/>
              <a:sym typeface="Arial"/>
            </a:endParaRPr>
          </a:p>
        </p:txBody>
      </p:sp>
      <p:cxnSp>
        <p:nvCxnSpPr>
          <p:cNvPr id="28" name="Google Shape;28;p68"/>
          <p:cNvCxnSpPr/>
          <p:nvPr/>
        </p:nvCxnSpPr>
        <p:spPr>
          <a:xfrm>
            <a:off x="440589" y="3200400"/>
            <a:ext cx="7877910" cy="0"/>
          </a:xfrm>
          <a:prstGeom prst="straightConnector1">
            <a:avLst/>
          </a:prstGeom>
          <a:noFill/>
          <a:ln w="9525" cap="flat" cmpd="sng">
            <a:solidFill>
              <a:srgbClr val="0070C0"/>
            </a:solidFill>
            <a:prstDash val="solid"/>
            <a:miter lim="800000"/>
            <a:headEnd type="none" w="sm" len="sm"/>
            <a:tailEnd type="none" w="sm" len="sm"/>
          </a:ln>
        </p:spPr>
      </p:cxnSp>
      <p:pic>
        <p:nvPicPr>
          <p:cNvPr id="29" name="Google Shape;29;p68"/>
          <p:cNvPicPr preferRelativeResize="0"/>
          <p:nvPr/>
        </p:nvPicPr>
        <p:blipFill rotWithShape="1">
          <a:blip r:embed="rId2">
            <a:alphaModFix/>
          </a:blip>
          <a:srcRect/>
          <a:stretch/>
        </p:blipFill>
        <p:spPr>
          <a:xfrm>
            <a:off x="8677469" y="2673678"/>
            <a:ext cx="3632599" cy="3632599"/>
          </a:xfrm>
          <a:prstGeom prst="rect">
            <a:avLst/>
          </a:prstGeom>
          <a:noFill/>
          <a:ln>
            <a:noFill/>
          </a:ln>
        </p:spPr>
      </p:pic>
      <p:pic>
        <p:nvPicPr>
          <p:cNvPr id="30" name="Google Shape;30;p68"/>
          <p:cNvPicPr preferRelativeResize="0"/>
          <p:nvPr/>
        </p:nvPicPr>
        <p:blipFill rotWithShape="1">
          <a:blip r:embed="rId3">
            <a:alphaModFix/>
          </a:blip>
          <a:srcRect/>
          <a:stretch/>
        </p:blipFill>
        <p:spPr>
          <a:xfrm>
            <a:off x="10382097" y="986425"/>
            <a:ext cx="1114732" cy="594379"/>
          </a:xfrm>
          <a:prstGeom prst="rect">
            <a:avLst/>
          </a:prstGeom>
          <a:noFill/>
          <a:ln>
            <a:noFill/>
          </a:ln>
        </p:spPr>
      </p:pic>
      <p:pic>
        <p:nvPicPr>
          <p:cNvPr id="31" name="Google Shape;31;p68"/>
          <p:cNvPicPr preferRelativeResize="0"/>
          <p:nvPr/>
        </p:nvPicPr>
        <p:blipFill rotWithShape="1">
          <a:blip r:embed="rId4">
            <a:alphaModFix/>
          </a:blip>
          <a:srcRect/>
          <a:stretch/>
        </p:blipFill>
        <p:spPr>
          <a:xfrm>
            <a:off x="136465" y="119810"/>
            <a:ext cx="846333" cy="846333"/>
          </a:xfrm>
          <a:prstGeom prst="rect">
            <a:avLst/>
          </a:prstGeom>
          <a:noFill/>
          <a:ln>
            <a:noFill/>
          </a:ln>
        </p:spPr>
      </p:pic>
      <p:sp>
        <p:nvSpPr>
          <p:cNvPr id="32" name="Google Shape;32;p68"/>
          <p:cNvSpPr txBox="1"/>
          <p:nvPr/>
        </p:nvSpPr>
        <p:spPr>
          <a:xfrm>
            <a:off x="1001483" y="223659"/>
            <a:ext cx="4065817"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Direktorat Jenderal Pendidikan Tinggi, Riset, dan, Teknologi</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Kementerian Pendidikan, Kebudayaan, Riset, dan Teknologi Republik Indonesia</a:t>
            </a:r>
            <a:endParaRPr sz="1100" b="0" i="0" u="none" strike="noStrike" cap="none">
              <a:solidFill>
                <a:srgbClr val="000000"/>
              </a:solidFill>
              <a:latin typeface="Arial"/>
              <a:ea typeface="Arial"/>
              <a:cs typeface="Arial"/>
              <a:sym typeface="Arial"/>
            </a:endParaRPr>
          </a:p>
        </p:txBody>
      </p:sp>
      <p:sp>
        <p:nvSpPr>
          <p:cNvPr id="33" name="Google Shape;33;p68"/>
          <p:cNvSpPr/>
          <p:nvPr/>
        </p:nvSpPr>
        <p:spPr>
          <a:xfrm>
            <a:off x="2563123" y="6521955"/>
            <a:ext cx="7213600" cy="389386"/>
          </a:xfrm>
          <a:prstGeom prst="roundRect">
            <a:avLst>
              <a:gd name="adj" fmla="val 50000"/>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 name="Google Shape;34;p68" descr="Facebook Logo PNG, Free Download Logo Facebook Clipart - Free Transparent PNG  Logos"/>
          <p:cNvPicPr preferRelativeResize="0"/>
          <p:nvPr/>
        </p:nvPicPr>
        <p:blipFill rotWithShape="1">
          <a:blip r:embed="rId5">
            <a:alphaModFix/>
          </a:blip>
          <a:srcRect/>
          <a:stretch/>
        </p:blipFill>
        <p:spPr>
          <a:xfrm>
            <a:off x="2743560" y="6577084"/>
            <a:ext cx="257488" cy="227144"/>
          </a:xfrm>
          <a:prstGeom prst="rect">
            <a:avLst/>
          </a:prstGeom>
          <a:noFill/>
          <a:ln>
            <a:noFill/>
          </a:ln>
        </p:spPr>
      </p:pic>
      <p:sp>
        <p:nvSpPr>
          <p:cNvPr id="35" name="Google Shape;35;p68"/>
          <p:cNvSpPr txBox="1"/>
          <p:nvPr/>
        </p:nvSpPr>
        <p:spPr>
          <a:xfrm>
            <a:off x="2990866" y="6573396"/>
            <a:ext cx="7982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ditjen.dikti</a:t>
            </a:r>
            <a:endParaRPr sz="900" b="0" i="0" u="none" strike="noStrike" cap="none">
              <a:solidFill>
                <a:srgbClr val="7F7F7F"/>
              </a:solidFill>
              <a:latin typeface="Arial"/>
              <a:ea typeface="Arial"/>
              <a:cs typeface="Arial"/>
              <a:sym typeface="Arial"/>
            </a:endParaRPr>
          </a:p>
        </p:txBody>
      </p:sp>
      <p:pic>
        <p:nvPicPr>
          <p:cNvPr id="36" name="Google Shape;36;p68" descr="Twitter Logo transparent PNG - StickPNG"/>
          <p:cNvPicPr preferRelativeResize="0"/>
          <p:nvPr/>
        </p:nvPicPr>
        <p:blipFill rotWithShape="1">
          <a:blip r:embed="rId6">
            <a:alphaModFix/>
          </a:blip>
          <a:srcRect/>
          <a:stretch/>
        </p:blipFill>
        <p:spPr>
          <a:xfrm>
            <a:off x="3782122" y="6497034"/>
            <a:ext cx="404263" cy="414306"/>
          </a:xfrm>
          <a:prstGeom prst="rect">
            <a:avLst/>
          </a:prstGeom>
          <a:noFill/>
          <a:ln>
            <a:noFill/>
          </a:ln>
        </p:spPr>
      </p:pic>
      <p:pic>
        <p:nvPicPr>
          <p:cNvPr id="37" name="Google Shape;37;p68"/>
          <p:cNvPicPr preferRelativeResize="0"/>
          <p:nvPr/>
        </p:nvPicPr>
        <p:blipFill rotWithShape="1">
          <a:blip r:embed="rId7">
            <a:alphaModFix/>
          </a:blip>
          <a:srcRect/>
          <a:stretch/>
        </p:blipFill>
        <p:spPr>
          <a:xfrm>
            <a:off x="5044241" y="6567284"/>
            <a:ext cx="318313" cy="265519"/>
          </a:xfrm>
          <a:prstGeom prst="rect">
            <a:avLst/>
          </a:prstGeom>
          <a:noFill/>
          <a:ln>
            <a:noFill/>
          </a:ln>
        </p:spPr>
      </p:pic>
      <p:pic>
        <p:nvPicPr>
          <p:cNvPr id="38" name="Google Shape;38;p68" descr="YouTube Logo PNG, Transparent YouTube Logo Icon Free DOWNLOAD"/>
          <p:cNvPicPr preferRelativeResize="0"/>
          <p:nvPr/>
        </p:nvPicPr>
        <p:blipFill rotWithShape="1">
          <a:blip r:embed="rId8">
            <a:alphaModFix/>
          </a:blip>
          <a:srcRect l="24856" t="26007" r="24233" b="25548"/>
          <a:stretch/>
        </p:blipFill>
        <p:spPr>
          <a:xfrm>
            <a:off x="6158880" y="6540810"/>
            <a:ext cx="490725" cy="321401"/>
          </a:xfrm>
          <a:prstGeom prst="rect">
            <a:avLst/>
          </a:prstGeom>
          <a:noFill/>
          <a:ln>
            <a:noFill/>
          </a:ln>
        </p:spPr>
      </p:pic>
      <p:pic>
        <p:nvPicPr>
          <p:cNvPr id="39" name="Google Shape;39;p68" descr="Website Logo PNG, Web Site Logos Free Download - Free Transparent PNG Logos"/>
          <p:cNvPicPr preferRelativeResize="0"/>
          <p:nvPr/>
        </p:nvPicPr>
        <p:blipFill rotWithShape="1">
          <a:blip r:embed="rId9">
            <a:alphaModFix/>
          </a:blip>
          <a:srcRect/>
          <a:stretch/>
        </p:blipFill>
        <p:spPr>
          <a:xfrm>
            <a:off x="7720956" y="6557652"/>
            <a:ext cx="270595" cy="262319"/>
          </a:xfrm>
          <a:prstGeom prst="rect">
            <a:avLst/>
          </a:prstGeom>
          <a:noFill/>
          <a:ln>
            <a:noFill/>
          </a:ln>
        </p:spPr>
      </p:pic>
      <p:sp>
        <p:nvSpPr>
          <p:cNvPr id="40" name="Google Shape;40;p68"/>
          <p:cNvSpPr txBox="1"/>
          <p:nvPr/>
        </p:nvSpPr>
        <p:spPr>
          <a:xfrm>
            <a:off x="4093519" y="6581299"/>
            <a:ext cx="7982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@ditjendikti</a:t>
            </a:r>
            <a:endParaRPr sz="900" b="0" i="0" u="none" strike="noStrike" cap="none">
              <a:solidFill>
                <a:srgbClr val="7F7F7F"/>
              </a:solidFill>
              <a:latin typeface="Arial"/>
              <a:ea typeface="Arial"/>
              <a:cs typeface="Arial"/>
              <a:sym typeface="Arial"/>
            </a:endParaRPr>
          </a:p>
        </p:txBody>
      </p:sp>
      <p:sp>
        <p:nvSpPr>
          <p:cNvPr id="41" name="Google Shape;41;p68"/>
          <p:cNvSpPr txBox="1"/>
          <p:nvPr/>
        </p:nvSpPr>
        <p:spPr>
          <a:xfrm>
            <a:off x="5355129" y="6579938"/>
            <a:ext cx="79828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ditjen.dikti</a:t>
            </a:r>
            <a:endParaRPr sz="900" b="0" i="0" u="none" strike="noStrike" cap="none">
              <a:solidFill>
                <a:srgbClr val="7F7F7F"/>
              </a:solidFill>
              <a:latin typeface="Arial"/>
              <a:ea typeface="Arial"/>
              <a:cs typeface="Arial"/>
              <a:sym typeface="Arial"/>
            </a:endParaRPr>
          </a:p>
        </p:txBody>
      </p:sp>
      <p:sp>
        <p:nvSpPr>
          <p:cNvPr id="42" name="Google Shape;42;p68"/>
          <p:cNvSpPr txBox="1"/>
          <p:nvPr/>
        </p:nvSpPr>
        <p:spPr>
          <a:xfrm>
            <a:off x="6595963" y="6573394"/>
            <a:ext cx="104684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Ditjen Diktiristek</a:t>
            </a:r>
            <a:endParaRPr sz="900" b="0" i="0" u="none" strike="noStrike" cap="none">
              <a:solidFill>
                <a:srgbClr val="7F7F7F"/>
              </a:solidFill>
              <a:latin typeface="Arial"/>
              <a:ea typeface="Arial"/>
              <a:cs typeface="Arial"/>
              <a:sym typeface="Arial"/>
            </a:endParaRPr>
          </a:p>
        </p:txBody>
      </p:sp>
      <p:sp>
        <p:nvSpPr>
          <p:cNvPr id="43" name="Google Shape;43;p68"/>
          <p:cNvSpPr txBox="1"/>
          <p:nvPr/>
        </p:nvSpPr>
        <p:spPr>
          <a:xfrm>
            <a:off x="8020927" y="6574411"/>
            <a:ext cx="1627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https://dikti.kemdikbud.go.id/</a:t>
            </a:r>
            <a:endParaRPr sz="900" b="0" i="0" u="none" strike="noStrike" cap="none">
              <a:solidFill>
                <a:srgbClr val="7F7F7F"/>
              </a:solidFill>
              <a:latin typeface="Arial"/>
              <a:ea typeface="Arial"/>
              <a:cs typeface="Arial"/>
              <a:sym typeface="Arial"/>
            </a:endParaRPr>
          </a:p>
        </p:txBody>
      </p:sp>
      <p:pic>
        <p:nvPicPr>
          <p:cNvPr id="44" name="Google Shape;44;p68"/>
          <p:cNvPicPr preferRelativeResize="0"/>
          <p:nvPr/>
        </p:nvPicPr>
        <p:blipFill rotWithShape="1">
          <a:blip r:embed="rId10">
            <a:alphaModFix/>
          </a:blip>
          <a:srcRect/>
          <a:stretch/>
        </p:blipFill>
        <p:spPr>
          <a:xfrm>
            <a:off x="10613646" y="1753569"/>
            <a:ext cx="883183" cy="630092"/>
          </a:xfrm>
          <a:prstGeom prst="rect">
            <a:avLst/>
          </a:prstGeom>
          <a:noFill/>
          <a:ln>
            <a:noFill/>
          </a:ln>
        </p:spPr>
      </p:pic>
      <p:pic>
        <p:nvPicPr>
          <p:cNvPr id="45" name="Google Shape;45;p68"/>
          <p:cNvPicPr preferRelativeResize="0"/>
          <p:nvPr/>
        </p:nvPicPr>
        <p:blipFill rotWithShape="1">
          <a:blip r:embed="rId11">
            <a:alphaModFix/>
          </a:blip>
          <a:srcRect/>
          <a:stretch/>
        </p:blipFill>
        <p:spPr>
          <a:xfrm>
            <a:off x="9207989" y="985430"/>
            <a:ext cx="957873" cy="7028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1"/>
        <p:cNvGrpSpPr/>
        <p:nvPr/>
      </p:nvGrpSpPr>
      <p:grpSpPr>
        <a:xfrm>
          <a:off x="0" y="0"/>
          <a:ext cx="0" cy="0"/>
          <a:chOff x="0" y="0"/>
          <a:chExt cx="0" cy="0"/>
        </a:xfrm>
      </p:grpSpPr>
      <p:sp>
        <p:nvSpPr>
          <p:cNvPr id="82" name="Google Shape;82;p76"/>
          <p:cNvSpPr txBox="1">
            <a:spLocks noGrp="1"/>
          </p:cNvSpPr>
          <p:nvPr>
            <p:ph type="title"/>
          </p:nvPr>
        </p:nvSpPr>
        <p:spPr>
          <a:xfrm>
            <a:off x="353756" y="953376"/>
            <a:ext cx="10515600" cy="5492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76"/>
          <p:cNvSpPr txBox="1">
            <a:spLocks noGrp="1"/>
          </p:cNvSpPr>
          <p:nvPr>
            <p:ph type="body" idx="1"/>
          </p:nvPr>
        </p:nvSpPr>
        <p:spPr>
          <a:xfrm>
            <a:off x="353756" y="1697636"/>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76"/>
          <p:cNvSpPr txBox="1">
            <a:spLocks noGrp="1"/>
          </p:cNvSpPr>
          <p:nvPr>
            <p:ph type="body" idx="2"/>
          </p:nvPr>
        </p:nvSpPr>
        <p:spPr>
          <a:xfrm>
            <a:off x="353756" y="2521548"/>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76"/>
          <p:cNvSpPr txBox="1">
            <a:spLocks noGrp="1"/>
          </p:cNvSpPr>
          <p:nvPr>
            <p:ph type="body" idx="3"/>
          </p:nvPr>
        </p:nvSpPr>
        <p:spPr>
          <a:xfrm>
            <a:off x="5686168" y="1697636"/>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76"/>
          <p:cNvSpPr txBox="1">
            <a:spLocks noGrp="1"/>
          </p:cNvSpPr>
          <p:nvPr>
            <p:ph type="body" idx="4"/>
          </p:nvPr>
        </p:nvSpPr>
        <p:spPr>
          <a:xfrm>
            <a:off x="5686168" y="2521548"/>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6"/>
          <p:cNvSpPr txBox="1">
            <a:spLocks noGrp="1"/>
          </p:cNvSpPr>
          <p:nvPr>
            <p:ph type="sldNum" idx="12"/>
          </p:nvPr>
        </p:nvSpPr>
        <p:spPr>
          <a:xfrm>
            <a:off x="11352211" y="5824538"/>
            <a:ext cx="59401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int Layout">
  <p:cSld name="1_Point Layout">
    <p:spTree>
      <p:nvGrpSpPr>
        <p:cNvPr id="1" name="Shape 46"/>
        <p:cNvGrpSpPr/>
        <p:nvPr/>
      </p:nvGrpSpPr>
      <p:grpSpPr>
        <a:xfrm>
          <a:off x="0" y="0"/>
          <a:ext cx="0" cy="0"/>
          <a:chOff x="0" y="0"/>
          <a:chExt cx="0" cy="0"/>
        </a:xfrm>
      </p:grpSpPr>
      <p:sp>
        <p:nvSpPr>
          <p:cNvPr id="47" name="Google Shape;47;p69"/>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9"/>
          <p:cNvSpPr txBox="1">
            <a:spLocks noGrp="1"/>
          </p:cNvSpPr>
          <p:nvPr>
            <p:ph type="body" idx="1"/>
          </p:nvPr>
        </p:nvSpPr>
        <p:spPr>
          <a:xfrm>
            <a:off x="525162" y="1960605"/>
            <a:ext cx="10645346" cy="41311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sldNum" idx="12"/>
          </p:nvPr>
        </p:nvSpPr>
        <p:spPr>
          <a:xfrm>
            <a:off x="11335265" y="5843564"/>
            <a:ext cx="60913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0"/>
        <p:cNvGrpSpPr/>
        <p:nvPr/>
      </p:nvGrpSpPr>
      <p:grpSpPr>
        <a:xfrm>
          <a:off x="0" y="0"/>
          <a:ext cx="0" cy="0"/>
          <a:chOff x="0" y="0"/>
          <a:chExt cx="0" cy="0"/>
        </a:xfrm>
      </p:grpSpPr>
      <p:sp>
        <p:nvSpPr>
          <p:cNvPr id="51" name="Google Shape;51;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 name="Google Shape;53;p7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7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70"/>
          <p:cNvSpPr txBox="1">
            <a:spLocks noGrp="1"/>
          </p:cNvSpPr>
          <p:nvPr>
            <p:ph type="sldNum" idx="12"/>
          </p:nvPr>
        </p:nvSpPr>
        <p:spPr>
          <a:xfrm>
            <a:off x="11450593" y="5843564"/>
            <a:ext cx="51028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19"/>
          <p:cNvSpPr txBox="1">
            <a:spLocks noGrp="1"/>
          </p:cNvSpPr>
          <p:nvPr>
            <p:ph type="title"/>
          </p:nvPr>
        </p:nvSpPr>
        <p:spPr>
          <a:xfrm>
            <a:off x="415600" y="593367"/>
            <a:ext cx="11360700" cy="763500"/>
          </a:xfrm>
          <a:prstGeom prst="rect">
            <a:avLst/>
          </a:prstGeom>
          <a:noFill/>
          <a:ln>
            <a:noFill/>
          </a:ln>
        </p:spPr>
        <p:txBody>
          <a:bodyPr spcFirstLastPara="1" wrap="square" lIns="121900" tIns="60925" rIns="121900" bIns="60925" anchor="ctr" anchorCtr="0">
            <a:normAutofit/>
          </a:bodyPr>
          <a:lstStyle>
            <a:lvl1pPr lvl="0" algn="l">
              <a:lnSpc>
                <a:spcPct val="100000"/>
              </a:lnSpc>
              <a:spcBef>
                <a:spcPts val="0"/>
              </a:spcBef>
              <a:spcAft>
                <a:spcPts val="0"/>
              </a:spcAft>
              <a:buClr>
                <a:schemeClr val="lt1"/>
              </a:buClr>
              <a:buSzPts val="3700"/>
              <a:buFont typeface="Arial"/>
              <a:buNone/>
              <a:defRPr/>
            </a:lvl1pPr>
            <a:lvl2pPr lvl="1" algn="l">
              <a:lnSpc>
                <a:spcPct val="100000"/>
              </a:lnSpc>
              <a:spcBef>
                <a:spcPts val="0"/>
              </a:spcBef>
              <a:spcAft>
                <a:spcPts val="0"/>
              </a:spcAft>
              <a:buClr>
                <a:schemeClr val="lt1"/>
              </a:buClr>
              <a:buSzPts val="3700"/>
              <a:buFont typeface="Arial"/>
              <a:buNone/>
              <a:defRPr/>
            </a:lvl2pPr>
            <a:lvl3pPr lvl="2" algn="l">
              <a:lnSpc>
                <a:spcPct val="100000"/>
              </a:lnSpc>
              <a:spcBef>
                <a:spcPts val="0"/>
              </a:spcBef>
              <a:spcAft>
                <a:spcPts val="0"/>
              </a:spcAft>
              <a:buClr>
                <a:schemeClr val="lt1"/>
              </a:buClr>
              <a:buSzPts val="3700"/>
              <a:buFont typeface="Arial"/>
              <a:buNone/>
              <a:defRPr/>
            </a:lvl3pPr>
            <a:lvl4pPr lvl="3" algn="l">
              <a:lnSpc>
                <a:spcPct val="100000"/>
              </a:lnSpc>
              <a:spcBef>
                <a:spcPts val="0"/>
              </a:spcBef>
              <a:spcAft>
                <a:spcPts val="0"/>
              </a:spcAft>
              <a:buClr>
                <a:schemeClr val="lt1"/>
              </a:buClr>
              <a:buSzPts val="3700"/>
              <a:buFont typeface="Arial"/>
              <a:buNone/>
              <a:defRPr/>
            </a:lvl4pPr>
            <a:lvl5pPr lvl="4" algn="l">
              <a:lnSpc>
                <a:spcPct val="100000"/>
              </a:lnSpc>
              <a:spcBef>
                <a:spcPts val="0"/>
              </a:spcBef>
              <a:spcAft>
                <a:spcPts val="0"/>
              </a:spcAft>
              <a:buClr>
                <a:schemeClr val="lt1"/>
              </a:buClr>
              <a:buSzPts val="3700"/>
              <a:buFont typeface="Arial"/>
              <a:buNone/>
              <a:defRPr/>
            </a:lvl5pPr>
            <a:lvl6pPr lvl="5" algn="l">
              <a:lnSpc>
                <a:spcPct val="100000"/>
              </a:lnSpc>
              <a:spcBef>
                <a:spcPts val="0"/>
              </a:spcBef>
              <a:spcAft>
                <a:spcPts val="0"/>
              </a:spcAft>
              <a:buClr>
                <a:schemeClr val="lt1"/>
              </a:buClr>
              <a:buSzPts val="3700"/>
              <a:buFont typeface="Arial"/>
              <a:buNone/>
              <a:defRPr/>
            </a:lvl6pPr>
            <a:lvl7pPr lvl="6" algn="l">
              <a:lnSpc>
                <a:spcPct val="100000"/>
              </a:lnSpc>
              <a:spcBef>
                <a:spcPts val="0"/>
              </a:spcBef>
              <a:spcAft>
                <a:spcPts val="0"/>
              </a:spcAft>
              <a:buClr>
                <a:schemeClr val="lt1"/>
              </a:buClr>
              <a:buSzPts val="3700"/>
              <a:buFont typeface="Arial"/>
              <a:buNone/>
              <a:defRPr/>
            </a:lvl7pPr>
            <a:lvl8pPr lvl="7" algn="l">
              <a:lnSpc>
                <a:spcPct val="100000"/>
              </a:lnSpc>
              <a:spcBef>
                <a:spcPts val="0"/>
              </a:spcBef>
              <a:spcAft>
                <a:spcPts val="0"/>
              </a:spcAft>
              <a:buClr>
                <a:schemeClr val="lt1"/>
              </a:buClr>
              <a:buSzPts val="3700"/>
              <a:buFont typeface="Arial"/>
              <a:buNone/>
              <a:defRPr/>
            </a:lvl8pPr>
            <a:lvl9pPr lvl="8" algn="l">
              <a:lnSpc>
                <a:spcPct val="100000"/>
              </a:lnSpc>
              <a:spcBef>
                <a:spcPts val="0"/>
              </a:spcBef>
              <a:spcAft>
                <a:spcPts val="0"/>
              </a:spcAft>
              <a:buClr>
                <a:schemeClr val="lt1"/>
              </a:buClr>
              <a:buSzPts val="3700"/>
              <a:buFont typeface="Arial"/>
              <a:buNone/>
              <a:defRPr/>
            </a:lvl9pPr>
          </a:lstStyle>
          <a:p>
            <a:endParaRPr/>
          </a:p>
        </p:txBody>
      </p:sp>
      <p:sp>
        <p:nvSpPr>
          <p:cNvPr id="58" name="Google Shape;58;p119"/>
          <p:cNvSpPr txBox="1">
            <a:spLocks noGrp="1"/>
          </p:cNvSpPr>
          <p:nvPr>
            <p:ph type="body" idx="1"/>
          </p:nvPr>
        </p:nvSpPr>
        <p:spPr>
          <a:xfrm>
            <a:off x="415600" y="1536633"/>
            <a:ext cx="11360700" cy="4555200"/>
          </a:xfrm>
          <a:prstGeom prst="rect">
            <a:avLst/>
          </a:prstGeom>
          <a:noFill/>
          <a:ln>
            <a:noFill/>
          </a:ln>
        </p:spPr>
        <p:txBody>
          <a:bodyPr spcFirstLastPara="1" wrap="square" lIns="121900" tIns="60925" rIns="121900" bIns="60925" anchor="t" anchorCtr="0">
            <a:noAutofit/>
          </a:bodyPr>
          <a:lstStyle>
            <a:lvl1pPr marL="457200" lvl="0" indent="-381000" algn="l">
              <a:lnSpc>
                <a:spcPct val="115000"/>
              </a:lnSpc>
              <a:spcBef>
                <a:spcPts val="0"/>
              </a:spcBef>
              <a:spcAft>
                <a:spcPts val="0"/>
              </a:spcAft>
              <a:buClr>
                <a:schemeClr val="dk1"/>
              </a:buClr>
              <a:buSzPts val="2400"/>
              <a:buChar char="●"/>
              <a:defRPr/>
            </a:lvl1pPr>
            <a:lvl2pPr marL="914400" lvl="1" indent="-349250" algn="l">
              <a:lnSpc>
                <a:spcPct val="115000"/>
              </a:lnSpc>
              <a:spcBef>
                <a:spcPts val="0"/>
              </a:spcBef>
              <a:spcAft>
                <a:spcPts val="0"/>
              </a:spcAft>
              <a:buClr>
                <a:schemeClr val="dk1"/>
              </a:buClr>
              <a:buSzPts val="1900"/>
              <a:buChar char="○"/>
              <a:defRPr/>
            </a:lvl2pPr>
            <a:lvl3pPr marL="1371600" lvl="2" indent="-349250" algn="l">
              <a:lnSpc>
                <a:spcPct val="115000"/>
              </a:lnSpc>
              <a:spcBef>
                <a:spcPts val="0"/>
              </a:spcBef>
              <a:spcAft>
                <a:spcPts val="0"/>
              </a:spcAft>
              <a:buClr>
                <a:schemeClr val="dk1"/>
              </a:buClr>
              <a:buSzPts val="1900"/>
              <a:buChar char="■"/>
              <a:defRPr/>
            </a:lvl3pPr>
            <a:lvl4pPr marL="1828800" lvl="3" indent="-349250" algn="l">
              <a:lnSpc>
                <a:spcPct val="115000"/>
              </a:lnSpc>
              <a:spcBef>
                <a:spcPts val="0"/>
              </a:spcBef>
              <a:spcAft>
                <a:spcPts val="0"/>
              </a:spcAft>
              <a:buClr>
                <a:schemeClr val="dk1"/>
              </a:buClr>
              <a:buSzPts val="1900"/>
              <a:buChar char="●"/>
              <a:defRPr/>
            </a:lvl4pPr>
            <a:lvl5pPr marL="2286000" lvl="4" indent="-349250" algn="l">
              <a:lnSpc>
                <a:spcPct val="115000"/>
              </a:lnSpc>
              <a:spcBef>
                <a:spcPts val="0"/>
              </a:spcBef>
              <a:spcAft>
                <a:spcPts val="0"/>
              </a:spcAft>
              <a:buClr>
                <a:schemeClr val="dk1"/>
              </a:buClr>
              <a:buSzPts val="1900"/>
              <a:buChar char="○"/>
              <a:defRPr/>
            </a:lvl5pPr>
            <a:lvl6pPr marL="2743200" lvl="5" indent="-349250" algn="l">
              <a:lnSpc>
                <a:spcPct val="115000"/>
              </a:lnSpc>
              <a:spcBef>
                <a:spcPts val="0"/>
              </a:spcBef>
              <a:spcAft>
                <a:spcPts val="0"/>
              </a:spcAft>
              <a:buClr>
                <a:schemeClr val="dk1"/>
              </a:buClr>
              <a:buSzPts val="1900"/>
              <a:buChar char="■"/>
              <a:defRPr/>
            </a:lvl6pPr>
            <a:lvl7pPr marL="3200400" lvl="6" indent="-349250" algn="l">
              <a:lnSpc>
                <a:spcPct val="115000"/>
              </a:lnSpc>
              <a:spcBef>
                <a:spcPts val="0"/>
              </a:spcBef>
              <a:spcAft>
                <a:spcPts val="0"/>
              </a:spcAft>
              <a:buClr>
                <a:schemeClr val="dk1"/>
              </a:buClr>
              <a:buSzPts val="1900"/>
              <a:buChar char="●"/>
              <a:defRPr/>
            </a:lvl7pPr>
            <a:lvl8pPr marL="3657600" lvl="7" indent="-349250" algn="l">
              <a:lnSpc>
                <a:spcPct val="115000"/>
              </a:lnSpc>
              <a:spcBef>
                <a:spcPts val="0"/>
              </a:spcBef>
              <a:spcAft>
                <a:spcPts val="0"/>
              </a:spcAft>
              <a:buClr>
                <a:schemeClr val="dk1"/>
              </a:buClr>
              <a:buSzPts val="1900"/>
              <a:buChar char="○"/>
              <a:defRPr/>
            </a:lvl8pPr>
            <a:lvl9pPr marL="4114800" lvl="8" indent="-349250" algn="l">
              <a:lnSpc>
                <a:spcPct val="115000"/>
              </a:lnSpc>
              <a:spcBef>
                <a:spcPts val="0"/>
              </a:spcBef>
              <a:spcAft>
                <a:spcPts val="0"/>
              </a:spcAft>
              <a:buClr>
                <a:schemeClr val="dk1"/>
              </a:buClr>
              <a:buSzPts val="1900"/>
              <a:buChar char="■"/>
              <a:defRPr/>
            </a:lvl9pPr>
          </a:lstStyle>
          <a:p>
            <a:endParaRPr/>
          </a:p>
        </p:txBody>
      </p:sp>
      <p:sp>
        <p:nvSpPr>
          <p:cNvPr id="59" name="Google Shape;59;p119"/>
          <p:cNvSpPr txBox="1">
            <a:spLocks noGrp="1"/>
          </p:cNvSpPr>
          <p:nvPr>
            <p:ph type="sldNum" idx="12"/>
          </p:nvPr>
        </p:nvSpPr>
        <p:spPr>
          <a:xfrm>
            <a:off x="11451167" y="5844116"/>
            <a:ext cx="510000" cy="3639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enutup">
  <p:cSld name="Penutup">
    <p:spTree>
      <p:nvGrpSpPr>
        <p:cNvPr id="1" name="Shape 60"/>
        <p:cNvGrpSpPr/>
        <p:nvPr/>
      </p:nvGrpSpPr>
      <p:grpSpPr>
        <a:xfrm>
          <a:off x="0" y="0"/>
          <a:ext cx="0" cy="0"/>
          <a:chOff x="0" y="0"/>
          <a:chExt cx="0" cy="0"/>
        </a:xfrm>
      </p:grpSpPr>
      <p:grpSp>
        <p:nvGrpSpPr>
          <p:cNvPr id="61" name="Google Shape;61;p71"/>
          <p:cNvGrpSpPr/>
          <p:nvPr/>
        </p:nvGrpSpPr>
        <p:grpSpPr>
          <a:xfrm>
            <a:off x="6" y="2405963"/>
            <a:ext cx="12191996" cy="2586680"/>
            <a:chOff x="3270421" y="2405963"/>
            <a:chExt cx="3731741" cy="2586680"/>
          </a:xfrm>
        </p:grpSpPr>
        <p:sp>
          <p:nvSpPr>
            <p:cNvPr id="62" name="Google Shape;62;p71"/>
            <p:cNvSpPr txBox="1"/>
            <p:nvPr/>
          </p:nvSpPr>
          <p:spPr>
            <a:xfrm>
              <a:off x="3270421" y="2405963"/>
              <a:ext cx="3731741" cy="2586680"/>
            </a:xfrm>
            <a:prstGeom prst="rect">
              <a:avLst/>
            </a:prstGeom>
            <a:solidFill>
              <a:srgbClr val="F2F2F2">
                <a:alpha val="89411"/>
              </a:srgbClr>
            </a:solidFill>
            <a:ln>
              <a:noFill/>
            </a:ln>
          </p:spPr>
          <p:txBody>
            <a:bodyPr spcFirstLastPara="1" wrap="square" lIns="720000" tIns="0" rIns="72000" bIns="2160000" anchor="b" anchorCtr="0">
              <a:noAutofit/>
            </a:bodyPr>
            <a:lstStyle/>
            <a:p>
              <a:pPr marL="0" marR="0" lvl="0" indent="0" algn="l" rtl="0">
                <a:lnSpc>
                  <a:spcPct val="90000"/>
                </a:lnSpc>
                <a:spcBef>
                  <a:spcPts val="0"/>
                </a:spcBef>
                <a:spcAft>
                  <a:spcPts val="0"/>
                </a:spcAft>
                <a:buClr>
                  <a:srgbClr val="3F3F3F"/>
                </a:buClr>
                <a:buSzPts val="5000"/>
                <a:buFont typeface="Arial"/>
                <a:buNone/>
              </a:pPr>
              <a:endParaRPr sz="500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5000"/>
                <a:buFont typeface="Arial"/>
                <a:buNone/>
              </a:pPr>
              <a:endParaRPr sz="500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5000"/>
                <a:buFont typeface="Arial"/>
                <a:buNone/>
              </a:pPr>
              <a:endParaRPr sz="500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5000"/>
                <a:buFont typeface="Arial"/>
                <a:buNone/>
              </a:pPr>
              <a:endParaRPr sz="5000" b="0" i="1" u="none" strike="noStrike" cap="none">
                <a:solidFill>
                  <a:srgbClr val="000000"/>
                </a:solidFill>
                <a:latin typeface="Garamond"/>
                <a:ea typeface="Garamond"/>
                <a:cs typeface="Garamond"/>
                <a:sym typeface="Garamond"/>
              </a:endParaRPr>
            </a:p>
          </p:txBody>
        </p:sp>
        <p:sp>
          <p:nvSpPr>
            <p:cNvPr id="63" name="Google Shape;63;p71"/>
            <p:cNvSpPr txBox="1"/>
            <p:nvPr/>
          </p:nvSpPr>
          <p:spPr>
            <a:xfrm>
              <a:off x="3643594" y="3275501"/>
              <a:ext cx="2682820" cy="847604"/>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5400"/>
                <a:buFont typeface="Arial"/>
                <a:buNone/>
              </a:pPr>
              <a:r>
                <a:rPr lang="en-US" sz="5400" b="0" i="1" u="none" strike="noStrike" cap="none">
                  <a:solidFill>
                    <a:srgbClr val="000000"/>
                  </a:solidFill>
                  <a:latin typeface="Garamond"/>
                  <a:ea typeface="Garamond"/>
                  <a:cs typeface="Garamond"/>
                  <a:sym typeface="Garamond"/>
                </a:rPr>
                <a:t>Terima kasih</a:t>
              </a:r>
              <a:endParaRPr sz="5400" b="0" i="1" u="none" strike="noStrike" cap="none">
                <a:solidFill>
                  <a:srgbClr val="000000"/>
                </a:solidFill>
                <a:latin typeface="Garamond"/>
                <a:ea typeface="Garamond"/>
                <a:cs typeface="Garamond"/>
                <a:sym typeface="Garamond"/>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64"/>
        <p:cNvGrpSpPr/>
        <p:nvPr/>
      </p:nvGrpSpPr>
      <p:grpSpPr>
        <a:xfrm>
          <a:off x="0" y="0"/>
          <a:ext cx="0" cy="0"/>
          <a:chOff x="0" y="0"/>
          <a:chExt cx="0" cy="0"/>
        </a:xfrm>
      </p:grpSpPr>
      <p:sp>
        <p:nvSpPr>
          <p:cNvPr id="65" name="Google Shape;65;p72"/>
          <p:cNvSpPr txBox="1">
            <a:spLocks noGrp="1"/>
          </p:cNvSpPr>
          <p:nvPr>
            <p:ph type="title"/>
          </p:nvPr>
        </p:nvSpPr>
        <p:spPr>
          <a:xfrm>
            <a:off x="300092" y="983495"/>
            <a:ext cx="10647993" cy="68831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2"/>
          <p:cNvSpPr txBox="1">
            <a:spLocks noGrp="1"/>
          </p:cNvSpPr>
          <p:nvPr>
            <p:ph type="sldNum" idx="12"/>
          </p:nvPr>
        </p:nvSpPr>
        <p:spPr>
          <a:xfrm>
            <a:off x="11310551" y="5843564"/>
            <a:ext cx="63384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7"/>
        <p:cNvGrpSpPr/>
        <p:nvPr/>
      </p:nvGrpSpPr>
      <p:grpSpPr>
        <a:xfrm>
          <a:off x="0" y="0"/>
          <a:ext cx="0" cy="0"/>
          <a:chOff x="0" y="0"/>
          <a:chExt cx="0" cy="0"/>
        </a:xfrm>
      </p:grpSpPr>
      <p:sp>
        <p:nvSpPr>
          <p:cNvPr id="68" name="Google Shape;68;p73"/>
          <p:cNvSpPr/>
          <p:nvPr/>
        </p:nvSpPr>
        <p:spPr>
          <a:xfrm>
            <a:off x="0" y="2232453"/>
            <a:ext cx="12192000" cy="3039763"/>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Google Shape;69;p73"/>
          <p:cNvSpPr txBox="1">
            <a:spLocks noGrp="1"/>
          </p:cNvSpPr>
          <p:nvPr>
            <p:ph type="sldNum" idx="12"/>
          </p:nvPr>
        </p:nvSpPr>
        <p:spPr>
          <a:xfrm>
            <a:off x="11450593" y="5843564"/>
            <a:ext cx="51028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70" name="Google Shape;70;p73"/>
          <p:cNvPicPr preferRelativeResize="0"/>
          <p:nvPr/>
        </p:nvPicPr>
        <p:blipFill rotWithShape="1">
          <a:blip r:embed="rId2">
            <a:alphaModFix/>
          </a:blip>
          <a:srcRect/>
          <a:stretch/>
        </p:blipFill>
        <p:spPr>
          <a:xfrm>
            <a:off x="9588843" y="2392704"/>
            <a:ext cx="2299129" cy="2299129"/>
          </a:xfrm>
          <a:prstGeom prst="rect">
            <a:avLst/>
          </a:prstGeom>
          <a:noFill/>
          <a:ln>
            <a:noFill/>
          </a:ln>
        </p:spPr>
      </p:pic>
      <p:sp>
        <p:nvSpPr>
          <p:cNvPr id="71" name="Google Shape;71;p73"/>
          <p:cNvSpPr txBox="1">
            <a:spLocks noGrp="1"/>
          </p:cNvSpPr>
          <p:nvPr>
            <p:ph type="ctrTitle"/>
          </p:nvPr>
        </p:nvSpPr>
        <p:spPr>
          <a:xfrm>
            <a:off x="304028" y="2734962"/>
            <a:ext cx="9144772" cy="161461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800"/>
              <a:buFont typeface="Garamond"/>
              <a:buNone/>
              <a:defRPr sz="48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oint Layout">
  <p:cSld name="Point Layout">
    <p:spTree>
      <p:nvGrpSpPr>
        <p:cNvPr id="1" name="Shape 72"/>
        <p:cNvGrpSpPr/>
        <p:nvPr/>
      </p:nvGrpSpPr>
      <p:grpSpPr>
        <a:xfrm>
          <a:off x="0" y="0"/>
          <a:ext cx="0" cy="0"/>
          <a:chOff x="0" y="0"/>
          <a:chExt cx="0" cy="0"/>
        </a:xfrm>
      </p:grpSpPr>
      <p:sp>
        <p:nvSpPr>
          <p:cNvPr id="73" name="Google Shape;73;p74"/>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4"/>
          <p:cNvSpPr txBox="1">
            <a:spLocks noGrp="1"/>
          </p:cNvSpPr>
          <p:nvPr>
            <p:ph type="body" idx="1"/>
          </p:nvPr>
        </p:nvSpPr>
        <p:spPr>
          <a:xfrm>
            <a:off x="525162" y="1960605"/>
            <a:ext cx="10645346" cy="41311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4"/>
          <p:cNvSpPr txBox="1">
            <a:spLocks noGrp="1"/>
          </p:cNvSpPr>
          <p:nvPr>
            <p:ph type="sldNum" idx="12"/>
          </p:nvPr>
        </p:nvSpPr>
        <p:spPr>
          <a:xfrm>
            <a:off x="11335265" y="5843564"/>
            <a:ext cx="60913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6"/>
        <p:cNvGrpSpPr/>
        <p:nvPr/>
      </p:nvGrpSpPr>
      <p:grpSpPr>
        <a:xfrm>
          <a:off x="0" y="0"/>
          <a:ext cx="0" cy="0"/>
          <a:chOff x="0" y="0"/>
          <a:chExt cx="0" cy="0"/>
        </a:xfrm>
      </p:grpSpPr>
      <p:sp>
        <p:nvSpPr>
          <p:cNvPr id="77" name="Google Shape;77;p75"/>
          <p:cNvSpPr txBox="1">
            <a:spLocks noGrp="1"/>
          </p:cNvSpPr>
          <p:nvPr>
            <p:ph type="title"/>
          </p:nvPr>
        </p:nvSpPr>
        <p:spPr>
          <a:xfrm>
            <a:off x="395960" y="961439"/>
            <a:ext cx="10496521" cy="69118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75"/>
          <p:cNvSpPr txBox="1">
            <a:spLocks noGrp="1"/>
          </p:cNvSpPr>
          <p:nvPr>
            <p:ph type="body" idx="1"/>
          </p:nvPr>
        </p:nvSpPr>
        <p:spPr>
          <a:xfrm>
            <a:off x="395960" y="1875053"/>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75"/>
          <p:cNvSpPr txBox="1">
            <a:spLocks noGrp="1"/>
          </p:cNvSpPr>
          <p:nvPr>
            <p:ph type="body" idx="2"/>
          </p:nvPr>
        </p:nvSpPr>
        <p:spPr>
          <a:xfrm>
            <a:off x="5710881" y="1875053"/>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sldNum" idx="12"/>
          </p:nvPr>
        </p:nvSpPr>
        <p:spPr>
          <a:xfrm>
            <a:off x="11320848" y="5895031"/>
            <a:ext cx="62759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67"/>
          <p:cNvSpPr/>
          <p:nvPr/>
        </p:nvSpPr>
        <p:spPr>
          <a:xfrm flipH="1">
            <a:off x="2964" y="406052"/>
            <a:ext cx="2231391" cy="302359"/>
          </a:xfrm>
          <a:custGeom>
            <a:avLst/>
            <a:gdLst/>
            <a:ahLst/>
            <a:cxnLst/>
            <a:rect l="l" t="t" r="r" b="b"/>
            <a:pathLst>
              <a:path w="9086554" h="1362809" extrusionOk="0">
                <a:moveTo>
                  <a:pt x="0" y="82758"/>
                </a:moveTo>
                <a:lnTo>
                  <a:pt x="9086554" y="0"/>
                </a:lnTo>
                <a:lnTo>
                  <a:pt x="9086554" y="1347569"/>
                </a:lnTo>
                <a:lnTo>
                  <a:pt x="1292770" y="1362809"/>
                </a:lnTo>
                <a:lnTo>
                  <a:pt x="0" y="82758"/>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11;p67"/>
          <p:cNvSpPr/>
          <p:nvPr/>
        </p:nvSpPr>
        <p:spPr>
          <a:xfrm>
            <a:off x="4988" y="6451948"/>
            <a:ext cx="12192000" cy="444029"/>
          </a:xfrm>
          <a:prstGeom prst="rect">
            <a:avLst/>
          </a:prstGeom>
          <a:gradFill>
            <a:gsLst>
              <a:gs pos="0">
                <a:srgbClr val="ABE1DC"/>
              </a:gs>
              <a:gs pos="100000">
                <a:srgbClr val="1EA4B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 name="Google Shape;12;p67"/>
          <p:cNvSpPr/>
          <p:nvPr/>
        </p:nvSpPr>
        <p:spPr>
          <a:xfrm flipH="1">
            <a:off x="4987" y="6430199"/>
            <a:ext cx="8967561" cy="382803"/>
          </a:xfrm>
          <a:custGeom>
            <a:avLst/>
            <a:gdLst/>
            <a:ahLst/>
            <a:cxnLst/>
            <a:rect l="l" t="t" r="r" b="b"/>
            <a:pathLst>
              <a:path w="9036404" h="1400807" extrusionOk="0">
                <a:moveTo>
                  <a:pt x="0" y="0"/>
                </a:moveTo>
                <a:lnTo>
                  <a:pt x="9036404" y="37998"/>
                </a:lnTo>
                <a:lnTo>
                  <a:pt x="9036404" y="1370224"/>
                </a:lnTo>
                <a:lnTo>
                  <a:pt x="839499" y="1400807"/>
                </a:lnTo>
                <a:lnTo>
                  <a:pt x="0" y="0"/>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 name="Google Shape;13;p67"/>
          <p:cNvSpPr/>
          <p:nvPr/>
        </p:nvSpPr>
        <p:spPr>
          <a:xfrm>
            <a:off x="0" y="0"/>
            <a:ext cx="12192000" cy="521909"/>
          </a:xfrm>
          <a:prstGeom prst="rect">
            <a:avLst/>
          </a:prstGeom>
          <a:gradFill>
            <a:gsLst>
              <a:gs pos="0">
                <a:srgbClr val="1EA4B2"/>
              </a:gs>
              <a:gs pos="67000">
                <a:srgbClr val="ABE1DC"/>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 name="Google Shape;14;p67"/>
          <p:cNvSpPr txBox="1">
            <a:spLocks noGrp="1"/>
          </p:cNvSpPr>
          <p:nvPr>
            <p:ph type="title"/>
          </p:nvPr>
        </p:nvSpPr>
        <p:spPr>
          <a:xfrm>
            <a:off x="218498" y="926800"/>
            <a:ext cx="11135302" cy="70525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67"/>
          <p:cNvSpPr txBox="1">
            <a:spLocks noGrp="1"/>
          </p:cNvSpPr>
          <p:nvPr>
            <p:ph type="body" idx="1"/>
          </p:nvPr>
        </p:nvSpPr>
        <p:spPr>
          <a:xfrm>
            <a:off x="838200" y="1874526"/>
            <a:ext cx="10515600" cy="433115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orbel"/>
                <a:ea typeface="Corbel"/>
                <a:cs typeface="Corbel"/>
                <a:sym typeface="Corbe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orbel"/>
                <a:ea typeface="Corbel"/>
                <a:cs typeface="Corbel"/>
                <a:sym typeface="Corbe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orbel"/>
                <a:ea typeface="Corbel"/>
                <a:cs typeface="Corbel"/>
                <a:sym typeface="Corbe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9pPr>
          </a:lstStyle>
          <a:p>
            <a:endParaRPr/>
          </a:p>
        </p:txBody>
      </p:sp>
      <p:pic>
        <p:nvPicPr>
          <p:cNvPr id="16" name="Google Shape;16;p67"/>
          <p:cNvPicPr preferRelativeResize="0"/>
          <p:nvPr/>
        </p:nvPicPr>
        <p:blipFill rotWithShape="1">
          <a:blip r:embed="rId12">
            <a:alphaModFix/>
          </a:blip>
          <a:srcRect/>
          <a:stretch/>
        </p:blipFill>
        <p:spPr>
          <a:xfrm>
            <a:off x="11329365" y="6487748"/>
            <a:ext cx="614804" cy="327816"/>
          </a:xfrm>
          <a:prstGeom prst="rect">
            <a:avLst/>
          </a:prstGeom>
          <a:noFill/>
          <a:ln>
            <a:noFill/>
          </a:ln>
        </p:spPr>
      </p:pic>
      <p:pic>
        <p:nvPicPr>
          <p:cNvPr id="17" name="Google Shape;17;p67"/>
          <p:cNvPicPr preferRelativeResize="0"/>
          <p:nvPr/>
        </p:nvPicPr>
        <p:blipFill rotWithShape="1">
          <a:blip r:embed="rId13">
            <a:alphaModFix/>
          </a:blip>
          <a:srcRect/>
          <a:stretch/>
        </p:blipFill>
        <p:spPr>
          <a:xfrm>
            <a:off x="136465" y="29192"/>
            <a:ext cx="464897" cy="464897"/>
          </a:xfrm>
          <a:prstGeom prst="rect">
            <a:avLst/>
          </a:prstGeom>
          <a:noFill/>
          <a:ln>
            <a:noFill/>
          </a:ln>
        </p:spPr>
      </p:pic>
      <p:sp>
        <p:nvSpPr>
          <p:cNvPr id="18" name="Google Shape;18;p67"/>
          <p:cNvSpPr txBox="1"/>
          <p:nvPr/>
        </p:nvSpPr>
        <p:spPr>
          <a:xfrm>
            <a:off x="7257536" y="58912"/>
            <a:ext cx="4674433" cy="462998"/>
          </a:xfrm>
          <a:prstGeom prst="rect">
            <a:avLst/>
          </a:prstGeom>
          <a:noFill/>
          <a:ln>
            <a:noFill/>
          </a:ln>
        </p:spPr>
        <p:txBody>
          <a:bodyPr spcFirstLastPara="1" wrap="square" lIns="91425" tIns="108000" rIns="91425" bIns="45700" anchor="t" anchorCtr="0">
            <a:spAutoFit/>
          </a:bodyPr>
          <a:lstStyle/>
          <a:p>
            <a:pPr marL="0" marR="0" lvl="0" indent="0" algn="r" rtl="0">
              <a:lnSpc>
                <a:spcPct val="100000"/>
              </a:lnSpc>
              <a:spcBef>
                <a:spcPts val="0"/>
              </a:spcBef>
              <a:spcAft>
                <a:spcPts val="0"/>
              </a:spcAft>
              <a:buClr>
                <a:srgbClr val="0070C0"/>
              </a:buClr>
              <a:buSzPts val="1000"/>
              <a:buFont typeface="Arial"/>
              <a:buNone/>
            </a:pPr>
            <a:r>
              <a:rPr lang="en-US" sz="1000" b="1" i="1" u="none" strike="noStrike" cap="none">
                <a:solidFill>
                  <a:srgbClr val="0070C0"/>
                </a:solidFill>
                <a:latin typeface="Garamond"/>
                <a:ea typeface="Garamond"/>
                <a:cs typeface="Garamond"/>
                <a:sym typeface="Garamond"/>
              </a:rPr>
              <a:t>MICROCREDENTIAL: ASSOCIATE DATA SCIENTIST</a:t>
            </a:r>
            <a:br>
              <a:rPr lang="en-US" sz="1000" b="0" i="1" u="none" strike="noStrike" cap="none">
                <a:solidFill>
                  <a:srgbClr val="029B2D"/>
                </a:solidFill>
                <a:latin typeface="Garamond"/>
                <a:ea typeface="Garamond"/>
                <a:cs typeface="Garamond"/>
                <a:sym typeface="Garamond"/>
              </a:rPr>
            </a:br>
            <a:r>
              <a:rPr lang="en-US" sz="1000" b="0" i="1" u="none" strike="noStrike" cap="none">
                <a:solidFill>
                  <a:srgbClr val="3F3F3F"/>
                </a:solidFill>
                <a:latin typeface="Garamond"/>
                <a:ea typeface="Garamond"/>
                <a:cs typeface="Garamond"/>
                <a:sym typeface="Garamond"/>
              </a:rPr>
              <a:t>01 November – 10 Desember 2021</a:t>
            </a:r>
            <a:endParaRPr sz="1000" b="0" i="1" u="none" strike="noStrike" cap="none">
              <a:solidFill>
                <a:srgbClr val="3F3F3F"/>
              </a:solidFill>
              <a:latin typeface="Arial"/>
              <a:ea typeface="Arial"/>
              <a:cs typeface="Arial"/>
              <a:sym typeface="Arial"/>
            </a:endParaRPr>
          </a:p>
        </p:txBody>
      </p:sp>
      <p:sp>
        <p:nvSpPr>
          <p:cNvPr id="19" name="Google Shape;19;p67"/>
          <p:cNvSpPr txBox="1">
            <a:spLocks noGrp="1"/>
          </p:cNvSpPr>
          <p:nvPr>
            <p:ph type="sldNum" idx="12"/>
          </p:nvPr>
        </p:nvSpPr>
        <p:spPr>
          <a:xfrm>
            <a:off x="11450593" y="5843564"/>
            <a:ext cx="51028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67"/>
          <p:cNvPicPr preferRelativeResize="0"/>
          <p:nvPr/>
        </p:nvPicPr>
        <p:blipFill rotWithShape="1">
          <a:blip r:embed="rId14">
            <a:alphaModFix/>
          </a:blip>
          <a:srcRect/>
          <a:stretch/>
        </p:blipFill>
        <p:spPr>
          <a:xfrm>
            <a:off x="10724880" y="6470332"/>
            <a:ext cx="503294" cy="369281"/>
          </a:xfrm>
          <a:prstGeom prst="rect">
            <a:avLst/>
          </a:prstGeom>
          <a:noFill/>
          <a:ln>
            <a:noFill/>
          </a:ln>
        </p:spPr>
      </p:pic>
      <p:pic>
        <p:nvPicPr>
          <p:cNvPr id="21" name="Google Shape;21;p67"/>
          <p:cNvPicPr preferRelativeResize="0"/>
          <p:nvPr/>
        </p:nvPicPr>
        <p:blipFill rotWithShape="1">
          <a:blip r:embed="rId15">
            <a:alphaModFix/>
          </a:blip>
          <a:srcRect/>
          <a:stretch/>
        </p:blipFill>
        <p:spPr>
          <a:xfrm>
            <a:off x="10058513" y="6421962"/>
            <a:ext cx="598128" cy="426724"/>
          </a:xfrm>
          <a:prstGeom prst="rect">
            <a:avLst/>
          </a:prstGeom>
          <a:noFill/>
          <a:ln>
            <a:noFill/>
          </a:ln>
        </p:spPr>
      </p:pic>
      <p:sp>
        <p:nvSpPr>
          <p:cNvPr id="22" name="Google Shape;22;p67"/>
          <p:cNvSpPr txBox="1"/>
          <p:nvPr/>
        </p:nvSpPr>
        <p:spPr>
          <a:xfrm>
            <a:off x="601362" y="-39128"/>
            <a:ext cx="4065817"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Direktorat Jenderal Pendidikan Tinggi, Riset, dan, Teknologi</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Kementerian Pendidikan, Kebudayaan, Riset, dan Teknologi Republik Indonesia</a:t>
            </a:r>
            <a:endParaRPr sz="10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syn-i.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analyticsindiamag.com/artificial-narrow-vs-artificial-genera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g"/><Relationship Id="rId7"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58.xml.rels><?xml version="1.0" encoding="UTF-8" standalone="yes"?>
<Relationships xmlns="http://schemas.openxmlformats.org/package/2006/relationships"><Relationship Id="rId8" Type="http://schemas.openxmlformats.org/officeDocument/2006/relationships/hyperlink" Target="https://www.youtube.com/watch?v=XqAUPrLu8_s" TargetMode="External"/><Relationship Id="rId13" Type="http://schemas.openxmlformats.org/officeDocument/2006/relationships/hyperlink" Target="https://www.youtube.com/watch?v=Spia43l493c" TargetMode="External"/><Relationship Id="rId3" Type="http://schemas.openxmlformats.org/officeDocument/2006/relationships/hyperlink" Target="https://www.youtube.com/watch?v=s9vDgPotU-4" TargetMode="External"/><Relationship Id="rId7" Type="http://schemas.openxmlformats.org/officeDocument/2006/relationships/hyperlink" Target="https://www.youtube.com/watch?v=uyWHthN3Q9c" TargetMode="External"/><Relationship Id="rId12" Type="http://schemas.openxmlformats.org/officeDocument/2006/relationships/hyperlink" Target="https://www.youtube.com/watch?v=d2608-UCcR8" TargetMode="External"/><Relationship Id="rId17" Type="http://schemas.openxmlformats.org/officeDocument/2006/relationships/hyperlink" Target="https://www.youtube.com/watch?v=o2alb-eJNqc" TargetMode="External"/><Relationship Id="rId2" Type="http://schemas.openxmlformats.org/officeDocument/2006/relationships/notesSlide" Target="../notesSlides/notesSlide58.xml"/><Relationship Id="rId16" Type="http://schemas.openxmlformats.org/officeDocument/2006/relationships/hyperlink" Target="https://www.youtube.com/watch?v=7iZWC_NtegM" TargetMode="External"/><Relationship Id="rId1" Type="http://schemas.openxmlformats.org/officeDocument/2006/relationships/slideLayout" Target="../slideLayouts/slideLayout2.xml"/><Relationship Id="rId6" Type="http://schemas.openxmlformats.org/officeDocument/2006/relationships/hyperlink" Target="https://www.youtube.com/watch?v=XfEOoAlArXw" TargetMode="External"/><Relationship Id="rId11" Type="http://schemas.openxmlformats.org/officeDocument/2006/relationships/hyperlink" Target="https://www.youtube.com/watch?v=btffOHgYsBc" TargetMode="External"/><Relationship Id="rId5" Type="http://schemas.openxmlformats.org/officeDocument/2006/relationships/hyperlink" Target="https://www.youtube.com/watch?v=eUpRwSrwbHY" TargetMode="External"/><Relationship Id="rId15" Type="http://schemas.openxmlformats.org/officeDocument/2006/relationships/hyperlink" Target="https://www.youtube.com/watch?v=VhKPNctwInw&amp;t=338s" TargetMode="External"/><Relationship Id="rId10" Type="http://schemas.openxmlformats.org/officeDocument/2006/relationships/hyperlink" Target="https://www.youtube.com/watch?v=NqeVTW4DUuU" TargetMode="External"/><Relationship Id="rId4" Type="http://schemas.openxmlformats.org/officeDocument/2006/relationships/hyperlink" Target="https://www.youtube.com/watch?v=wfmM5-d0Zh0" TargetMode="External"/><Relationship Id="rId9" Type="http://schemas.openxmlformats.org/officeDocument/2006/relationships/hyperlink" Target="https://www.youtube.com/watch?v=ehXgvsl8i_I" TargetMode="External"/><Relationship Id="rId14" Type="http://schemas.openxmlformats.org/officeDocument/2006/relationships/hyperlink" Target="https://www.youtube.com/watch?v=P2DVmc4Zf7I"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venturebeat.com/2020/08/18/how-duolingo-uses-ai-in-every-part-of-its-ap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65"/>
          <p:cNvSpPr txBox="1">
            <a:spLocks noGrp="1"/>
          </p:cNvSpPr>
          <p:nvPr>
            <p:ph type="subTitle" idx="1"/>
          </p:nvPr>
        </p:nvSpPr>
        <p:spPr>
          <a:xfrm>
            <a:off x="351689" y="3236257"/>
            <a:ext cx="2349308" cy="292434"/>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1600"/>
              <a:buNone/>
            </a:pPr>
            <a:r>
              <a:rPr lang="en-US"/>
              <a:t>Pertemuan ke-2</a:t>
            </a:r>
            <a:endParaRPr/>
          </a:p>
        </p:txBody>
      </p:sp>
      <p:sp>
        <p:nvSpPr>
          <p:cNvPr id="93" name="Google Shape;93;p65"/>
          <p:cNvSpPr txBox="1">
            <a:spLocks noGrp="1"/>
          </p:cNvSpPr>
          <p:nvPr>
            <p:ph type="ctrTitle"/>
          </p:nvPr>
        </p:nvSpPr>
        <p:spPr>
          <a:xfrm>
            <a:off x="351689" y="4369362"/>
            <a:ext cx="7779939" cy="92515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Garamond"/>
              <a:buNone/>
            </a:pPr>
            <a:r>
              <a:rPr lang="en-US"/>
              <a:t>Teknologi dan Aplikasi Artificial Intelligence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f840a3426f_3_35"/>
          <p:cNvSpPr txBox="1">
            <a:spLocks noGrp="1"/>
          </p:cNvSpPr>
          <p:nvPr>
            <p:ph type="title"/>
          </p:nvPr>
        </p:nvSpPr>
        <p:spPr>
          <a:xfrm>
            <a:off x="525162" y="902510"/>
            <a:ext cx="10645200" cy="820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di Dunia Nyata: Belajar Bahasa Dunia </a:t>
            </a:r>
            <a:r>
              <a:rPr lang="en-US" b="1"/>
              <a:t>Duolingo</a:t>
            </a:r>
            <a:endParaRPr b="1"/>
          </a:p>
        </p:txBody>
      </p:sp>
      <p:sp>
        <p:nvSpPr>
          <p:cNvPr id="193" name="Google Shape;193;gf840a3426f_3_35"/>
          <p:cNvSpPr txBox="1">
            <a:spLocks noGrp="1"/>
          </p:cNvSpPr>
          <p:nvPr>
            <p:ph type="body" idx="1"/>
          </p:nvPr>
        </p:nvSpPr>
        <p:spPr>
          <a:xfrm>
            <a:off x="525162" y="1960605"/>
            <a:ext cx="10645200" cy="413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94" name="Google Shape;194;gf840a3426f_3_35"/>
          <p:cNvSpPr txBox="1">
            <a:spLocks noGrp="1"/>
          </p:cNvSpPr>
          <p:nvPr>
            <p:ph type="sldNum" idx="12"/>
          </p:nvPr>
        </p:nvSpPr>
        <p:spPr>
          <a:xfrm>
            <a:off x="11335265" y="5843564"/>
            <a:ext cx="60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95" name="Google Shape;195;gf840a3426f_3_35"/>
          <p:cNvSpPr txBox="1"/>
          <p:nvPr/>
        </p:nvSpPr>
        <p:spPr>
          <a:xfrm>
            <a:off x="525150" y="1960600"/>
            <a:ext cx="333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Fitur  </a:t>
            </a:r>
            <a:r>
              <a:rPr lang="en-US" b="1">
                <a:latin typeface="Corbel"/>
                <a:ea typeface="Corbel"/>
                <a:cs typeface="Corbel"/>
                <a:sym typeface="Corbel"/>
              </a:rPr>
              <a:t>Logistic Regression</a:t>
            </a:r>
            <a:endParaRPr b="1">
              <a:latin typeface="Corbel"/>
              <a:ea typeface="Corbel"/>
              <a:cs typeface="Corbel"/>
              <a:sym typeface="Corbel"/>
            </a:endParaRPr>
          </a:p>
        </p:txBody>
      </p:sp>
      <p:sp>
        <p:nvSpPr>
          <p:cNvPr id="196" name="Google Shape;196;gf840a3426f_3_35"/>
          <p:cNvSpPr txBox="1"/>
          <p:nvPr/>
        </p:nvSpPr>
        <p:spPr>
          <a:xfrm>
            <a:off x="6622850" y="1905150"/>
            <a:ext cx="39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Fitur  </a:t>
            </a:r>
            <a:r>
              <a:rPr lang="en-US" b="1">
                <a:latin typeface="Corbel"/>
                <a:ea typeface="Corbel"/>
                <a:cs typeface="Corbel"/>
                <a:sym typeface="Corbel"/>
              </a:rPr>
              <a:t>Chatbots</a:t>
            </a:r>
            <a:endParaRPr b="1">
              <a:latin typeface="Corbel"/>
              <a:ea typeface="Corbel"/>
              <a:cs typeface="Corbel"/>
              <a:sym typeface="Corbel"/>
            </a:endParaRPr>
          </a:p>
        </p:txBody>
      </p:sp>
      <p:sp>
        <p:nvSpPr>
          <p:cNvPr id="197" name="Google Shape;197;gf840a3426f_3_35"/>
          <p:cNvSpPr txBox="1"/>
          <p:nvPr/>
        </p:nvSpPr>
        <p:spPr>
          <a:xfrm>
            <a:off x="525150" y="4919350"/>
            <a:ext cx="5862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latin typeface="Corbel"/>
                <a:ea typeface="Corbel"/>
                <a:cs typeface="Corbel"/>
                <a:sym typeface="Corbel"/>
              </a:rPr>
              <a:t>Setiap kali User mengirimkan jawaban atas tantangan dan Duolingo mengatakan user salah, dan memiliki opsi untuk menekan tombol Laporkan. Jika User  berpikir melakukannya dengan benar, maka dapat mengajukan banding.</a:t>
            </a:r>
            <a:endParaRPr i="1">
              <a:latin typeface="Corbel"/>
              <a:ea typeface="Corbel"/>
              <a:cs typeface="Corbel"/>
              <a:sym typeface="Corbel"/>
            </a:endParaRPr>
          </a:p>
        </p:txBody>
      </p:sp>
      <p:sp>
        <p:nvSpPr>
          <p:cNvPr id="198" name="Google Shape;198;gf840a3426f_3_35"/>
          <p:cNvSpPr txBox="1"/>
          <p:nvPr/>
        </p:nvSpPr>
        <p:spPr>
          <a:xfrm>
            <a:off x="7122525" y="5140225"/>
            <a:ext cx="3928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Menawarkan percakapan dalam skala besar hingga 300 juta pengguna dalam 94 bahasa yang berbeda? Gunakan chatbot basis AI</a:t>
            </a:r>
            <a:endParaRPr>
              <a:latin typeface="Corbel"/>
              <a:ea typeface="Corbel"/>
              <a:cs typeface="Corbel"/>
              <a:sym typeface="Corbel"/>
            </a:endParaRPr>
          </a:p>
        </p:txBody>
      </p:sp>
      <p:pic>
        <p:nvPicPr>
          <p:cNvPr id="199" name="Google Shape;199;gf840a3426f_3_35"/>
          <p:cNvPicPr preferRelativeResize="0"/>
          <p:nvPr/>
        </p:nvPicPr>
        <p:blipFill>
          <a:blip r:embed="rId3">
            <a:alphaModFix/>
          </a:blip>
          <a:stretch>
            <a:fillRect/>
          </a:stretch>
        </p:blipFill>
        <p:spPr>
          <a:xfrm>
            <a:off x="317875" y="3116725"/>
            <a:ext cx="6024576" cy="1388475"/>
          </a:xfrm>
          <a:prstGeom prst="rect">
            <a:avLst/>
          </a:prstGeom>
          <a:noFill/>
          <a:ln>
            <a:noFill/>
          </a:ln>
        </p:spPr>
      </p:pic>
      <p:pic>
        <p:nvPicPr>
          <p:cNvPr id="200" name="Google Shape;200;gf840a3426f_3_35"/>
          <p:cNvPicPr preferRelativeResize="0"/>
          <p:nvPr/>
        </p:nvPicPr>
        <p:blipFill>
          <a:blip r:embed="rId4">
            <a:alphaModFix/>
          </a:blip>
          <a:stretch>
            <a:fillRect/>
          </a:stretch>
        </p:blipFill>
        <p:spPr>
          <a:xfrm>
            <a:off x="8015838" y="2182050"/>
            <a:ext cx="1990725"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f840a3426f_3_61"/>
          <p:cNvSpPr txBox="1">
            <a:spLocks noGrp="1"/>
          </p:cNvSpPr>
          <p:nvPr>
            <p:ph type="title"/>
          </p:nvPr>
        </p:nvSpPr>
        <p:spPr>
          <a:xfrm>
            <a:off x="525162" y="902510"/>
            <a:ext cx="10645200" cy="820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di Dunia Nyata: Belajar Bahasa Dunia </a:t>
            </a:r>
            <a:r>
              <a:rPr lang="en-US" b="1"/>
              <a:t>Duolingo</a:t>
            </a:r>
            <a:endParaRPr b="1"/>
          </a:p>
        </p:txBody>
      </p:sp>
      <p:sp>
        <p:nvSpPr>
          <p:cNvPr id="207" name="Google Shape;207;gf840a3426f_3_61"/>
          <p:cNvSpPr txBox="1">
            <a:spLocks noGrp="1"/>
          </p:cNvSpPr>
          <p:nvPr>
            <p:ph type="body" idx="1"/>
          </p:nvPr>
        </p:nvSpPr>
        <p:spPr>
          <a:xfrm>
            <a:off x="525162" y="1960605"/>
            <a:ext cx="10645200" cy="413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08" name="Google Shape;208;gf840a3426f_3_61"/>
          <p:cNvSpPr txBox="1">
            <a:spLocks noGrp="1"/>
          </p:cNvSpPr>
          <p:nvPr>
            <p:ph type="sldNum" idx="12"/>
          </p:nvPr>
        </p:nvSpPr>
        <p:spPr>
          <a:xfrm>
            <a:off x="11335265" y="5843564"/>
            <a:ext cx="60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09" name="Google Shape;209;gf840a3426f_3_61"/>
          <p:cNvSpPr txBox="1"/>
          <p:nvPr/>
        </p:nvSpPr>
        <p:spPr>
          <a:xfrm>
            <a:off x="4028425" y="1905138"/>
            <a:ext cx="333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Fitur </a:t>
            </a:r>
            <a:r>
              <a:rPr lang="en-US" b="1">
                <a:latin typeface="Corbel"/>
                <a:ea typeface="Corbel"/>
                <a:cs typeface="Corbel"/>
                <a:sym typeface="Corbel"/>
              </a:rPr>
              <a:t>CEFR checker</a:t>
            </a:r>
            <a:endParaRPr>
              <a:latin typeface="Corbel"/>
              <a:ea typeface="Corbel"/>
              <a:cs typeface="Corbel"/>
              <a:sym typeface="Corbel"/>
            </a:endParaRPr>
          </a:p>
        </p:txBody>
      </p:sp>
      <p:sp>
        <p:nvSpPr>
          <p:cNvPr id="210" name="Google Shape;210;gf840a3426f_3_61"/>
          <p:cNvSpPr txBox="1"/>
          <p:nvPr/>
        </p:nvSpPr>
        <p:spPr>
          <a:xfrm>
            <a:off x="6622850" y="1905150"/>
            <a:ext cx="39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rbel"/>
              <a:ea typeface="Corbel"/>
              <a:cs typeface="Corbel"/>
              <a:sym typeface="Corbel"/>
            </a:endParaRPr>
          </a:p>
        </p:txBody>
      </p:sp>
      <p:sp>
        <p:nvSpPr>
          <p:cNvPr id="211" name="Google Shape;211;gf840a3426f_3_61"/>
          <p:cNvSpPr txBox="1"/>
          <p:nvPr/>
        </p:nvSpPr>
        <p:spPr>
          <a:xfrm>
            <a:off x="1554475" y="5356325"/>
            <a:ext cx="8278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latin typeface="Corbel"/>
                <a:ea typeface="Corbel"/>
                <a:cs typeface="Corbel"/>
                <a:sym typeface="Corbel"/>
              </a:rPr>
              <a:t>Duolingo menggunakan machine learning unsupervised untuk membangun alat untuk menentukan kesulitan teks apa pun untuk pelajar bahasa. Tim menggunakan Common European Framework of Reference (CEFR), yang memiliki skala enam tingkat: A1 dan A2 (pemula), B1 dan B2 (menengah), dan C1 dan C2 (lanjutan).</a:t>
            </a:r>
            <a:endParaRPr i="1">
              <a:latin typeface="Corbel"/>
              <a:ea typeface="Corbel"/>
              <a:cs typeface="Corbel"/>
              <a:sym typeface="Corbel"/>
            </a:endParaRPr>
          </a:p>
        </p:txBody>
      </p:sp>
      <p:pic>
        <p:nvPicPr>
          <p:cNvPr id="212" name="Google Shape;212;gf840a3426f_3_61"/>
          <p:cNvPicPr preferRelativeResize="0"/>
          <p:nvPr/>
        </p:nvPicPr>
        <p:blipFill>
          <a:blip r:embed="rId3">
            <a:alphaModFix/>
          </a:blip>
          <a:stretch>
            <a:fillRect/>
          </a:stretch>
        </p:blipFill>
        <p:spPr>
          <a:xfrm>
            <a:off x="656538" y="2622638"/>
            <a:ext cx="5000625" cy="2428875"/>
          </a:xfrm>
          <a:prstGeom prst="rect">
            <a:avLst/>
          </a:prstGeom>
          <a:noFill/>
          <a:ln>
            <a:noFill/>
          </a:ln>
        </p:spPr>
      </p:pic>
      <p:pic>
        <p:nvPicPr>
          <p:cNvPr id="213" name="Google Shape;213;gf840a3426f_3_61"/>
          <p:cNvPicPr preferRelativeResize="0"/>
          <p:nvPr/>
        </p:nvPicPr>
        <p:blipFill>
          <a:blip r:embed="rId4">
            <a:alphaModFix/>
          </a:blip>
          <a:stretch>
            <a:fillRect/>
          </a:stretch>
        </p:blipFill>
        <p:spPr>
          <a:xfrm>
            <a:off x="6926575" y="2619601"/>
            <a:ext cx="4800599" cy="231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AI Di Berbagai Negara</a:t>
            </a:r>
            <a:endParaRPr/>
          </a:p>
        </p:txBody>
      </p:sp>
      <p:pic>
        <p:nvPicPr>
          <p:cNvPr id="219" name="Google Shape;219;p57" descr="Map&#10;&#10;Description automatically generated"/>
          <p:cNvPicPr preferRelativeResize="0"/>
          <p:nvPr/>
        </p:nvPicPr>
        <p:blipFill rotWithShape="1">
          <a:blip r:embed="rId3">
            <a:alphaModFix/>
          </a:blip>
          <a:srcRect/>
          <a:stretch/>
        </p:blipFill>
        <p:spPr>
          <a:xfrm>
            <a:off x="1610232" y="1914464"/>
            <a:ext cx="6040786" cy="3010070"/>
          </a:xfrm>
          <a:prstGeom prst="rect">
            <a:avLst/>
          </a:prstGeom>
          <a:noFill/>
          <a:ln>
            <a:noFill/>
          </a:ln>
        </p:spPr>
      </p:pic>
      <p:pic>
        <p:nvPicPr>
          <p:cNvPr id="220" name="Google Shape;220;p57"/>
          <p:cNvPicPr preferRelativeResize="0"/>
          <p:nvPr/>
        </p:nvPicPr>
        <p:blipFill rotWithShape="1">
          <a:blip r:embed="rId4">
            <a:alphaModFix/>
          </a:blip>
          <a:srcRect/>
          <a:stretch/>
        </p:blipFill>
        <p:spPr>
          <a:xfrm>
            <a:off x="6359736" y="2766914"/>
            <a:ext cx="4222021" cy="3134850"/>
          </a:xfrm>
          <a:prstGeom prst="rect">
            <a:avLst/>
          </a:prstGeom>
          <a:noFill/>
          <a:ln>
            <a:noFill/>
          </a:ln>
        </p:spPr>
      </p:pic>
      <p:sp>
        <p:nvSpPr>
          <p:cNvPr id="221" name="Google Shape;221;p57"/>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8"/>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Arahan Teknologi Artificial Intelligence di Indonesia</a:t>
            </a:r>
            <a:endParaRPr/>
          </a:p>
        </p:txBody>
      </p:sp>
      <p:pic>
        <p:nvPicPr>
          <p:cNvPr id="227" name="Google Shape;227;p58"/>
          <p:cNvPicPr preferRelativeResize="0"/>
          <p:nvPr/>
        </p:nvPicPr>
        <p:blipFill rotWithShape="1">
          <a:blip r:embed="rId3">
            <a:alphaModFix/>
          </a:blip>
          <a:srcRect/>
          <a:stretch/>
        </p:blipFill>
        <p:spPr>
          <a:xfrm>
            <a:off x="2217823" y="3985624"/>
            <a:ext cx="2859296" cy="1880066"/>
          </a:xfrm>
          <a:prstGeom prst="rect">
            <a:avLst/>
          </a:prstGeom>
          <a:noFill/>
          <a:ln>
            <a:noFill/>
          </a:ln>
        </p:spPr>
      </p:pic>
      <p:pic>
        <p:nvPicPr>
          <p:cNvPr id="228" name="Google Shape;228;p58"/>
          <p:cNvPicPr preferRelativeResize="0"/>
          <p:nvPr/>
        </p:nvPicPr>
        <p:blipFill rotWithShape="1">
          <a:blip r:embed="rId4">
            <a:alphaModFix/>
          </a:blip>
          <a:srcRect/>
          <a:stretch/>
        </p:blipFill>
        <p:spPr>
          <a:xfrm>
            <a:off x="5867086" y="1887618"/>
            <a:ext cx="4862561" cy="3987300"/>
          </a:xfrm>
          <a:prstGeom prst="rect">
            <a:avLst/>
          </a:prstGeom>
          <a:noFill/>
          <a:ln>
            <a:noFill/>
          </a:ln>
        </p:spPr>
      </p:pic>
      <p:pic>
        <p:nvPicPr>
          <p:cNvPr id="229" name="Google Shape;229;p58"/>
          <p:cNvPicPr preferRelativeResize="0"/>
          <p:nvPr/>
        </p:nvPicPr>
        <p:blipFill rotWithShape="1">
          <a:blip r:embed="rId5">
            <a:alphaModFix/>
          </a:blip>
          <a:srcRect/>
          <a:stretch/>
        </p:blipFill>
        <p:spPr>
          <a:xfrm>
            <a:off x="1462341" y="2160769"/>
            <a:ext cx="4498037" cy="1720499"/>
          </a:xfrm>
          <a:prstGeom prst="rect">
            <a:avLst/>
          </a:prstGeom>
          <a:noFill/>
          <a:ln>
            <a:noFill/>
          </a:ln>
        </p:spPr>
      </p:pic>
      <p:sp>
        <p:nvSpPr>
          <p:cNvPr id="230" name="Google Shape;230;p58"/>
          <p:cNvSpPr txBox="1"/>
          <p:nvPr/>
        </p:nvSpPr>
        <p:spPr>
          <a:xfrm>
            <a:off x="6708501" y="5750025"/>
            <a:ext cx="3578100" cy="392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1" i="0" u="none" strike="noStrike" cap="none">
                <a:solidFill>
                  <a:schemeClr val="dk1"/>
                </a:solidFill>
                <a:latin typeface="Overlock"/>
                <a:ea typeface="Overlock"/>
                <a:cs typeface="Overlock"/>
                <a:sym typeface="Overlock"/>
              </a:rPr>
              <a:t>Strategi Nasional Kecerdasan Artifisial</a:t>
            </a:r>
            <a:endParaRPr sz="1350" b="1" i="0" u="none" strike="noStrike" cap="none">
              <a:solidFill>
                <a:schemeClr val="dk1"/>
              </a:solidFill>
              <a:latin typeface="Overlock"/>
              <a:ea typeface="Overlock"/>
              <a:cs typeface="Overlock"/>
              <a:sym typeface="Overlock"/>
            </a:endParaRPr>
          </a:p>
        </p:txBody>
      </p:sp>
      <p:sp>
        <p:nvSpPr>
          <p:cNvPr id="231" name="Google Shape;231;p58"/>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59"/>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AI sebagai Disruptive Technology</a:t>
            </a:r>
            <a:endParaRPr/>
          </a:p>
        </p:txBody>
      </p:sp>
      <p:sp>
        <p:nvSpPr>
          <p:cNvPr id="237" name="Google Shape;237;p59"/>
          <p:cNvSpPr txBox="1"/>
          <p:nvPr/>
        </p:nvSpPr>
        <p:spPr>
          <a:xfrm>
            <a:off x="91228" y="1734609"/>
            <a:ext cx="5431458" cy="4729525"/>
          </a:xfrm>
          <a:prstGeom prst="rect">
            <a:avLst/>
          </a:prstGeom>
          <a:noFill/>
          <a:ln>
            <a:noFill/>
          </a:ln>
        </p:spPr>
        <p:txBody>
          <a:bodyPr spcFirstLastPara="1" wrap="square" lIns="91425" tIns="91425" rIns="91425" bIns="91425" anchor="t" anchorCtr="0">
            <a:normAutofit/>
          </a:bodyPr>
          <a:lstStyle/>
          <a:p>
            <a:pPr marL="457200" marR="0" lvl="0" indent="-393700" algn="l" rtl="0">
              <a:lnSpc>
                <a:spcPct val="95000"/>
              </a:lnSpc>
              <a:spcBef>
                <a:spcPts val="0"/>
              </a:spcBef>
              <a:spcAft>
                <a:spcPts val="0"/>
              </a:spcAft>
              <a:buClr>
                <a:schemeClr val="dk1"/>
              </a:buClr>
              <a:buSzPts val="2600"/>
              <a:buFont typeface="Arial"/>
              <a:buChar char="●"/>
            </a:pPr>
            <a:r>
              <a:rPr lang="en-US" sz="2250">
                <a:solidFill>
                  <a:schemeClr val="dk1"/>
                </a:solidFill>
                <a:highlight>
                  <a:srgbClr val="F5F5F5"/>
                </a:highlight>
                <a:latin typeface="Roboto"/>
                <a:ea typeface="Roboto"/>
                <a:cs typeface="Roboto"/>
                <a:sym typeface="Roboto"/>
              </a:rPr>
              <a:t>Pekerjaan yang digantikan oleh teknologi Kecerdasan Buatan adalah pekerjaan yang berulang dan dapat dengan mudah diprediksi. Sebagian besar Teknologi AI bertujuan untuk membantu pekerjaan manusia</a:t>
            </a:r>
            <a:endParaRPr sz="2250">
              <a:solidFill>
                <a:schemeClr val="dk1"/>
              </a:solidFill>
              <a:highlight>
                <a:srgbClr val="F5F5F5"/>
              </a:highlight>
              <a:latin typeface="Roboto"/>
              <a:ea typeface="Roboto"/>
              <a:cs typeface="Roboto"/>
              <a:sym typeface="Roboto"/>
            </a:endParaRPr>
          </a:p>
          <a:p>
            <a:pPr marL="457200" marR="0" lvl="0" indent="0" algn="l" rtl="0">
              <a:lnSpc>
                <a:spcPct val="95000"/>
              </a:lnSpc>
              <a:spcBef>
                <a:spcPts val="0"/>
              </a:spcBef>
              <a:spcAft>
                <a:spcPts val="0"/>
              </a:spcAft>
              <a:buNone/>
            </a:pPr>
            <a:endParaRPr sz="2250">
              <a:solidFill>
                <a:schemeClr val="dk1"/>
              </a:solidFill>
              <a:highlight>
                <a:srgbClr val="F5F5F5"/>
              </a:highlight>
              <a:latin typeface="Roboto"/>
              <a:ea typeface="Roboto"/>
              <a:cs typeface="Roboto"/>
              <a:sym typeface="Roboto"/>
            </a:endParaRPr>
          </a:p>
          <a:p>
            <a:pPr marL="457200" marR="0" lvl="0" indent="-393700" algn="l" rtl="0">
              <a:lnSpc>
                <a:spcPct val="95000"/>
              </a:lnSpc>
              <a:spcBef>
                <a:spcPts val="0"/>
              </a:spcBef>
              <a:spcAft>
                <a:spcPts val="0"/>
              </a:spcAft>
              <a:buClr>
                <a:schemeClr val="dk1"/>
              </a:buClr>
              <a:buSzPts val="2600"/>
              <a:buFont typeface="Arial"/>
              <a:buChar char="●"/>
            </a:pPr>
            <a:r>
              <a:rPr lang="en-US" sz="2250">
                <a:solidFill>
                  <a:schemeClr val="dk1"/>
                </a:solidFill>
                <a:highlight>
                  <a:srgbClr val="F5F5F5"/>
                </a:highlight>
                <a:latin typeface="Roboto"/>
                <a:ea typeface="Roboto"/>
                <a:cs typeface="Roboto"/>
                <a:sym typeface="Roboto"/>
              </a:rPr>
              <a:t>Industri di Indonesia sudah mulai menggunakan teknologi AI untuk menekan biaya, meningkatkan pendapatan, memberikan nilai tambah pada produk </a:t>
            </a:r>
            <a:endParaRPr sz="3600">
              <a:solidFill>
                <a:schemeClr val="dk1"/>
              </a:solidFill>
            </a:endParaRPr>
          </a:p>
        </p:txBody>
      </p:sp>
      <p:grpSp>
        <p:nvGrpSpPr>
          <p:cNvPr id="238" name="Google Shape;238;p59"/>
          <p:cNvGrpSpPr/>
          <p:nvPr/>
        </p:nvGrpSpPr>
        <p:grpSpPr>
          <a:xfrm>
            <a:off x="7725712" y="1567553"/>
            <a:ext cx="2791900" cy="4276031"/>
            <a:chOff x="8164326" y="1384339"/>
            <a:chExt cx="2724337" cy="3761463"/>
          </a:xfrm>
        </p:grpSpPr>
        <p:pic>
          <p:nvPicPr>
            <p:cNvPr id="239" name="Google Shape;239;p59"/>
            <p:cNvPicPr preferRelativeResize="0"/>
            <p:nvPr/>
          </p:nvPicPr>
          <p:blipFill rotWithShape="1">
            <a:blip r:embed="rId3">
              <a:alphaModFix/>
            </a:blip>
            <a:srcRect t="3876" b="5835"/>
            <a:stretch/>
          </p:blipFill>
          <p:spPr>
            <a:xfrm>
              <a:off x="8164326" y="2007315"/>
              <a:ext cx="2724337" cy="3138487"/>
            </a:xfrm>
            <a:prstGeom prst="rect">
              <a:avLst/>
            </a:prstGeom>
            <a:noFill/>
            <a:ln>
              <a:noFill/>
            </a:ln>
          </p:spPr>
        </p:pic>
        <p:sp>
          <p:nvSpPr>
            <p:cNvPr id="240" name="Google Shape;240;p59"/>
            <p:cNvSpPr txBox="1"/>
            <p:nvPr/>
          </p:nvSpPr>
          <p:spPr>
            <a:xfrm>
              <a:off x="8447953" y="1384339"/>
              <a:ext cx="2157000" cy="649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McKinsey: Sept 2019</a:t>
              </a:r>
              <a:endParaRPr sz="1800" b="0" i="0" u="none" strike="noStrike" cap="none">
                <a:solidFill>
                  <a:schemeClr val="dk1"/>
                </a:solidFill>
                <a:latin typeface="Corbel"/>
                <a:ea typeface="Corbel"/>
                <a:cs typeface="Corbel"/>
                <a:sym typeface="Corbe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Automation Effect in Indonesia:</a:t>
              </a:r>
              <a:endParaRPr sz="1400" b="1" i="0" u="none" strike="noStrike" cap="none">
                <a:solidFill>
                  <a:srgbClr val="000000"/>
                </a:solidFill>
                <a:latin typeface="Arial"/>
                <a:ea typeface="Arial"/>
                <a:cs typeface="Arial"/>
                <a:sym typeface="Arial"/>
              </a:endParaRPr>
            </a:p>
          </p:txBody>
        </p:sp>
      </p:grpSp>
      <p:sp>
        <p:nvSpPr>
          <p:cNvPr id="241" name="Google Shape;241;p59"/>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0" end="0"/>
                                            </p:txEl>
                                          </p:spTgt>
                                        </p:tgtEl>
                                        <p:attrNameLst>
                                          <p:attrName>style.visibility</p:attrName>
                                        </p:attrNameLst>
                                      </p:cBhvr>
                                      <p:to>
                                        <p:strVal val="visible"/>
                                      </p:to>
                                    </p:set>
                                    <p:animEffect transition="in" filter="fade">
                                      <p:cBhvr>
                                        <p:cTn id="12" dur="500"/>
                                        <p:tgtEl>
                                          <p:spTgt spid="2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1" end="1"/>
                                            </p:txEl>
                                          </p:spTgt>
                                        </p:tgtEl>
                                        <p:attrNameLst>
                                          <p:attrName>style.visibility</p:attrName>
                                        </p:attrNameLst>
                                      </p:cBhvr>
                                      <p:to>
                                        <p:strVal val="visible"/>
                                      </p:to>
                                    </p:set>
                                    <p:animEffect transition="in" filter="fade">
                                      <p:cBhvr>
                                        <p:cTn id="17" dur="500"/>
                                        <p:tgtEl>
                                          <p:spTgt spid="23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2" end="2"/>
                                            </p:txEl>
                                          </p:spTgt>
                                        </p:tgtEl>
                                        <p:attrNameLst>
                                          <p:attrName>style.visibility</p:attrName>
                                        </p:attrNameLst>
                                      </p:cBhvr>
                                      <p:to>
                                        <p:strVal val="visible"/>
                                      </p:to>
                                    </p:set>
                                    <p:animEffect transition="in" filter="fade">
                                      <p:cBhvr>
                                        <p:cTn id="22"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0"/>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Artificial Intelligence Agent</a:t>
            </a:r>
            <a:endParaRPr/>
          </a:p>
        </p:txBody>
      </p:sp>
      <p:grpSp>
        <p:nvGrpSpPr>
          <p:cNvPr id="247" name="Google Shape;247;p60"/>
          <p:cNvGrpSpPr/>
          <p:nvPr/>
        </p:nvGrpSpPr>
        <p:grpSpPr>
          <a:xfrm>
            <a:off x="6056404" y="2633518"/>
            <a:ext cx="3583732" cy="2935364"/>
            <a:chOff x="2248774" y="475"/>
            <a:chExt cx="3583732" cy="2935364"/>
          </a:xfrm>
        </p:grpSpPr>
        <p:sp>
          <p:nvSpPr>
            <p:cNvPr id="248" name="Google Shape;248;p60"/>
            <p:cNvSpPr/>
            <p:nvPr/>
          </p:nvSpPr>
          <p:spPr>
            <a:xfrm>
              <a:off x="3540773" y="475"/>
              <a:ext cx="939133" cy="939133"/>
            </a:xfrm>
            <a:prstGeom prst="ellipse">
              <a:avLst/>
            </a:prstGeom>
            <a:solidFill>
              <a:srgbClr val="083C92"/>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0"/>
            <p:cNvSpPr txBox="1"/>
            <p:nvPr/>
          </p:nvSpPr>
          <p:spPr>
            <a:xfrm>
              <a:off x="3678306" y="138008"/>
              <a:ext cx="664067" cy="664067"/>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Agent</a:t>
              </a:r>
              <a:endParaRPr sz="1600" b="0" i="0" u="none" strike="noStrike" cap="none">
                <a:solidFill>
                  <a:srgbClr val="FFFFFF"/>
                </a:solidFill>
                <a:latin typeface="Arial"/>
                <a:ea typeface="Arial"/>
                <a:cs typeface="Arial"/>
                <a:sym typeface="Arial"/>
              </a:endParaRPr>
            </a:p>
          </p:txBody>
        </p:sp>
        <p:sp>
          <p:nvSpPr>
            <p:cNvPr id="250" name="Google Shape;250;p60"/>
            <p:cNvSpPr/>
            <p:nvPr/>
          </p:nvSpPr>
          <p:spPr>
            <a:xfrm rot="2700000">
              <a:off x="4370825" y="768776"/>
              <a:ext cx="193456" cy="316957"/>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0"/>
            <p:cNvSpPr txBox="1"/>
            <p:nvPr/>
          </p:nvSpPr>
          <p:spPr>
            <a:xfrm rot="2700000">
              <a:off x="4379324" y="811648"/>
              <a:ext cx="135419" cy="1901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52" name="Google Shape;252;p60"/>
            <p:cNvSpPr/>
            <p:nvPr/>
          </p:nvSpPr>
          <p:spPr>
            <a:xfrm>
              <a:off x="4184403" y="998590"/>
              <a:ext cx="1648103" cy="939133"/>
            </a:xfrm>
            <a:prstGeom prst="ellipse">
              <a:avLst/>
            </a:prstGeom>
            <a:solidFill>
              <a:srgbClr val="083C92"/>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0"/>
            <p:cNvSpPr txBox="1"/>
            <p:nvPr/>
          </p:nvSpPr>
          <p:spPr>
            <a:xfrm>
              <a:off x="4425762" y="1136123"/>
              <a:ext cx="1165385" cy="664067"/>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Action</a:t>
              </a:r>
              <a:endParaRPr sz="1600" b="0" i="0" u="none" strike="noStrike" cap="none">
                <a:solidFill>
                  <a:srgbClr val="FFFFFF"/>
                </a:solidFill>
                <a:latin typeface="Arial"/>
                <a:ea typeface="Arial"/>
                <a:cs typeface="Arial"/>
                <a:sym typeface="Arial"/>
              </a:endParaRPr>
            </a:p>
          </p:txBody>
        </p:sp>
        <p:sp>
          <p:nvSpPr>
            <p:cNvPr id="254" name="Google Shape;254;p60"/>
            <p:cNvSpPr/>
            <p:nvPr/>
          </p:nvSpPr>
          <p:spPr>
            <a:xfrm rot="8100000">
              <a:off x="4439366" y="1808540"/>
              <a:ext cx="140453" cy="316957"/>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0"/>
            <p:cNvSpPr txBox="1"/>
            <p:nvPr/>
          </p:nvSpPr>
          <p:spPr>
            <a:xfrm rot="-2700000">
              <a:off x="4475331" y="1857034"/>
              <a:ext cx="98317" cy="1901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56" name="Google Shape;256;p60"/>
            <p:cNvSpPr/>
            <p:nvPr/>
          </p:nvSpPr>
          <p:spPr>
            <a:xfrm>
              <a:off x="3227004" y="1996706"/>
              <a:ext cx="1566671" cy="939133"/>
            </a:xfrm>
            <a:prstGeom prst="ellipse">
              <a:avLst/>
            </a:prstGeom>
            <a:solidFill>
              <a:srgbClr val="083C92"/>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0"/>
            <p:cNvSpPr txBox="1"/>
            <p:nvPr/>
          </p:nvSpPr>
          <p:spPr>
            <a:xfrm>
              <a:off x="3456438" y="2134239"/>
              <a:ext cx="1107803" cy="664067"/>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Environ-ment</a:t>
              </a:r>
              <a:endParaRPr sz="1600" b="0" i="0" u="none" strike="noStrike" cap="none">
                <a:solidFill>
                  <a:srgbClr val="FFFFFF"/>
                </a:solidFill>
                <a:latin typeface="Arial"/>
                <a:ea typeface="Arial"/>
                <a:cs typeface="Arial"/>
                <a:sym typeface="Arial"/>
              </a:endParaRPr>
            </a:p>
          </p:txBody>
        </p:sp>
        <p:sp>
          <p:nvSpPr>
            <p:cNvPr id="258" name="Google Shape;258;p60"/>
            <p:cNvSpPr/>
            <p:nvPr/>
          </p:nvSpPr>
          <p:spPr>
            <a:xfrm rot="-8100000">
              <a:off x="3439594" y="1810277"/>
              <a:ext cx="146457" cy="316957"/>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0"/>
            <p:cNvSpPr txBox="1"/>
            <p:nvPr/>
          </p:nvSpPr>
          <p:spPr>
            <a:xfrm rot="2700000">
              <a:off x="3477097" y="1889202"/>
              <a:ext cx="102520" cy="1901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60" name="Google Shape;260;p60"/>
            <p:cNvSpPr/>
            <p:nvPr/>
          </p:nvSpPr>
          <p:spPr>
            <a:xfrm>
              <a:off x="2248774" y="998590"/>
              <a:ext cx="1526899" cy="939133"/>
            </a:xfrm>
            <a:prstGeom prst="ellipse">
              <a:avLst/>
            </a:prstGeom>
            <a:solidFill>
              <a:srgbClr val="083C92"/>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0"/>
            <p:cNvSpPr txBox="1"/>
            <p:nvPr/>
          </p:nvSpPr>
          <p:spPr>
            <a:xfrm>
              <a:off x="2472383" y="1136123"/>
              <a:ext cx="1079681" cy="664067"/>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Percept</a:t>
              </a:r>
              <a:endParaRPr sz="1600" b="0" i="0" u="none" strike="noStrike" cap="none">
                <a:solidFill>
                  <a:srgbClr val="FFFFFF"/>
                </a:solidFill>
                <a:latin typeface="Arial"/>
                <a:ea typeface="Arial"/>
                <a:cs typeface="Arial"/>
                <a:sym typeface="Arial"/>
              </a:endParaRPr>
            </a:p>
          </p:txBody>
        </p:sp>
        <p:sp>
          <p:nvSpPr>
            <p:cNvPr id="262" name="Google Shape;262;p60"/>
            <p:cNvSpPr/>
            <p:nvPr/>
          </p:nvSpPr>
          <p:spPr>
            <a:xfrm rot="-2700000">
              <a:off x="3441527" y="780645"/>
              <a:ext cx="199460" cy="316957"/>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0"/>
            <p:cNvSpPr txBox="1"/>
            <p:nvPr/>
          </p:nvSpPr>
          <p:spPr>
            <a:xfrm rot="-2700000">
              <a:off x="3450290" y="865192"/>
              <a:ext cx="139622" cy="1901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sp>
        <p:nvSpPr>
          <p:cNvPr id="264" name="Google Shape;264;p60"/>
          <p:cNvSpPr/>
          <p:nvPr/>
        </p:nvSpPr>
        <p:spPr>
          <a:xfrm>
            <a:off x="2513574" y="4412709"/>
            <a:ext cx="2337600" cy="408600"/>
          </a:xfrm>
          <a:prstGeom prst="roundRect">
            <a:avLst>
              <a:gd name="adj" fmla="val 16667"/>
            </a:avLst>
          </a:prstGeom>
          <a:solidFill>
            <a:srgbClr val="FFFFFF"/>
          </a:solidFill>
          <a:ln w="25400" cap="flat" cmpd="sng">
            <a:solidFill>
              <a:srgbClr val="083C92"/>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83C92"/>
              </a:buClr>
              <a:buSzPts val="1800"/>
              <a:buFont typeface="Arial"/>
              <a:buNone/>
            </a:pPr>
            <a:r>
              <a:rPr lang="en-US" sz="1800" b="0" i="0" u="none" strike="noStrike" cap="none">
                <a:solidFill>
                  <a:srgbClr val="083C92"/>
                </a:solidFill>
                <a:latin typeface="Arial"/>
                <a:ea typeface="Arial"/>
                <a:cs typeface="Arial"/>
                <a:sym typeface="Arial"/>
              </a:rPr>
              <a:t>IoT</a:t>
            </a:r>
            <a:endParaRPr sz="1800" b="0" i="0" u="none" strike="noStrike" cap="none">
              <a:solidFill>
                <a:srgbClr val="083C92"/>
              </a:solidFill>
              <a:latin typeface="Arial"/>
              <a:ea typeface="Arial"/>
              <a:cs typeface="Arial"/>
              <a:sym typeface="Arial"/>
            </a:endParaRPr>
          </a:p>
        </p:txBody>
      </p:sp>
      <p:sp>
        <p:nvSpPr>
          <p:cNvPr id="265" name="Google Shape;265;p60"/>
          <p:cNvSpPr/>
          <p:nvPr/>
        </p:nvSpPr>
        <p:spPr>
          <a:xfrm>
            <a:off x="2513574" y="3559475"/>
            <a:ext cx="2337600" cy="408600"/>
          </a:xfrm>
          <a:prstGeom prst="roundRect">
            <a:avLst>
              <a:gd name="adj" fmla="val 16667"/>
            </a:avLst>
          </a:prstGeom>
          <a:solidFill>
            <a:srgbClr val="FFFFFF"/>
          </a:solidFill>
          <a:ln w="25400" cap="flat" cmpd="sng">
            <a:solidFill>
              <a:srgbClr val="083C92"/>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83C92"/>
              </a:buClr>
              <a:buSzPts val="1800"/>
              <a:buFont typeface="Arial"/>
              <a:buNone/>
            </a:pPr>
            <a:r>
              <a:rPr lang="en-US" sz="1800" b="0" i="0" u="none" strike="noStrike" cap="none">
                <a:solidFill>
                  <a:srgbClr val="083C92"/>
                </a:solidFill>
                <a:latin typeface="Arial"/>
                <a:ea typeface="Arial"/>
                <a:cs typeface="Arial"/>
                <a:sym typeface="Arial"/>
              </a:rPr>
              <a:t>Big Data</a:t>
            </a:r>
            <a:endParaRPr sz="1800" b="0" i="0" u="none" strike="noStrike" cap="none">
              <a:solidFill>
                <a:srgbClr val="083C92"/>
              </a:solidFill>
              <a:latin typeface="Arial"/>
              <a:ea typeface="Arial"/>
              <a:cs typeface="Arial"/>
              <a:sym typeface="Arial"/>
            </a:endParaRPr>
          </a:p>
        </p:txBody>
      </p:sp>
      <p:sp>
        <p:nvSpPr>
          <p:cNvPr id="266" name="Google Shape;266;p60"/>
          <p:cNvSpPr/>
          <p:nvPr/>
        </p:nvSpPr>
        <p:spPr>
          <a:xfrm>
            <a:off x="2513574" y="2722483"/>
            <a:ext cx="2337600" cy="408600"/>
          </a:xfrm>
          <a:prstGeom prst="roundRect">
            <a:avLst>
              <a:gd name="adj" fmla="val 16667"/>
            </a:avLst>
          </a:prstGeom>
          <a:solidFill>
            <a:srgbClr val="FFFFFF"/>
          </a:solidFill>
          <a:ln w="25400" cap="flat" cmpd="sng">
            <a:solidFill>
              <a:srgbClr val="083C92"/>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83C92"/>
              </a:buClr>
              <a:buSzPts val="1800"/>
              <a:buFont typeface="Arial"/>
              <a:buNone/>
            </a:pPr>
            <a:r>
              <a:rPr lang="en-US" sz="1800" b="0" i="0" u="none" strike="noStrike" cap="none">
                <a:solidFill>
                  <a:srgbClr val="083C92"/>
                </a:solidFill>
                <a:latin typeface="Arial"/>
                <a:ea typeface="Arial"/>
                <a:cs typeface="Arial"/>
                <a:sym typeface="Arial"/>
              </a:rPr>
              <a:t>Cloud Computing</a:t>
            </a:r>
            <a:endParaRPr sz="1800" b="0" i="0" u="none" strike="noStrike" cap="none">
              <a:solidFill>
                <a:srgbClr val="083C92"/>
              </a:solidFill>
              <a:latin typeface="Arial"/>
              <a:ea typeface="Arial"/>
              <a:cs typeface="Arial"/>
              <a:sym typeface="Arial"/>
            </a:endParaRPr>
          </a:p>
        </p:txBody>
      </p:sp>
      <p:sp>
        <p:nvSpPr>
          <p:cNvPr id="267" name="Google Shape;267;p60"/>
          <p:cNvSpPr/>
          <p:nvPr/>
        </p:nvSpPr>
        <p:spPr>
          <a:xfrm>
            <a:off x="6018135" y="2044998"/>
            <a:ext cx="3660300" cy="408600"/>
          </a:xfrm>
          <a:prstGeom prst="roundRect">
            <a:avLst>
              <a:gd name="adj" fmla="val 16667"/>
            </a:avLst>
          </a:prstGeom>
          <a:solidFill>
            <a:srgbClr val="FFFFFF"/>
          </a:solidFill>
          <a:ln w="25400" cap="flat" cmpd="sng">
            <a:solidFill>
              <a:srgbClr val="083C92"/>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83C92"/>
              </a:buClr>
              <a:buSzPts val="1800"/>
              <a:buFont typeface="Arial"/>
              <a:buNone/>
            </a:pPr>
            <a:r>
              <a:rPr lang="en-US" sz="1800" b="0" i="0" u="none" strike="noStrike" cap="none">
                <a:solidFill>
                  <a:srgbClr val="083C92"/>
                </a:solidFill>
                <a:latin typeface="Arial"/>
                <a:ea typeface="Arial"/>
                <a:cs typeface="Arial"/>
                <a:sym typeface="Arial"/>
              </a:rPr>
              <a:t>Artificial Intelligence</a:t>
            </a:r>
            <a:endParaRPr sz="1800" b="0" i="0" u="none" strike="noStrike" cap="none">
              <a:solidFill>
                <a:srgbClr val="083C92"/>
              </a:solidFill>
              <a:latin typeface="Arial"/>
              <a:ea typeface="Arial"/>
              <a:cs typeface="Arial"/>
              <a:sym typeface="Arial"/>
            </a:endParaRPr>
          </a:p>
        </p:txBody>
      </p:sp>
      <p:sp>
        <p:nvSpPr>
          <p:cNvPr id="268" name="Google Shape;268;p60"/>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61"/>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Internet of Things</a:t>
            </a:r>
            <a:endParaRPr/>
          </a:p>
        </p:txBody>
      </p:sp>
      <p:sp>
        <p:nvSpPr>
          <p:cNvPr id="274" name="Google Shape;274;p61"/>
          <p:cNvSpPr txBox="1"/>
          <p:nvPr/>
        </p:nvSpPr>
        <p:spPr>
          <a:xfrm>
            <a:off x="525148" y="1837889"/>
            <a:ext cx="43542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2000" b="1" i="0" u="none" strike="noStrike" cap="none">
                <a:solidFill>
                  <a:schemeClr val="dk2"/>
                </a:solidFill>
                <a:latin typeface="Arial"/>
                <a:ea typeface="Arial"/>
                <a:cs typeface="Arial"/>
                <a:sym typeface="Arial"/>
              </a:rPr>
              <a:t>Definisi</a:t>
            </a:r>
            <a:r>
              <a:rPr lang="en-US" sz="2000" b="0" i="0" u="none" strike="noStrike" cap="none">
                <a:solidFill>
                  <a:schemeClr val="dk2"/>
                </a:solidFill>
                <a:latin typeface="Arial"/>
                <a:ea typeface="Arial"/>
                <a:cs typeface="Arial"/>
                <a:sym typeface="Arial"/>
              </a:rPr>
              <a:t>:</a:t>
            </a:r>
            <a:endParaRPr sz="20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2000" b="0" i="0" u="none" strike="noStrike" cap="none">
                <a:solidFill>
                  <a:schemeClr val="dk2"/>
                </a:solidFill>
                <a:latin typeface="Arial"/>
                <a:ea typeface="Arial"/>
                <a:cs typeface="Arial"/>
                <a:sym typeface="Arial"/>
              </a:rPr>
              <a:t>Peralatan/</a:t>
            </a:r>
            <a:r>
              <a:rPr lang="en-US" sz="2000" b="0" i="1" u="none" strike="noStrike" cap="none">
                <a:solidFill>
                  <a:schemeClr val="dk2"/>
                </a:solidFill>
                <a:latin typeface="Arial"/>
                <a:ea typeface="Arial"/>
                <a:cs typeface="Arial"/>
                <a:sym typeface="Arial"/>
              </a:rPr>
              <a:t>gadget</a:t>
            </a:r>
            <a:r>
              <a:rPr lang="en-US" sz="2000" b="0" i="0" u="none" strike="noStrike" cap="none">
                <a:solidFill>
                  <a:schemeClr val="dk2"/>
                </a:solidFill>
                <a:latin typeface="Arial"/>
                <a:ea typeface="Arial"/>
                <a:cs typeface="Arial"/>
                <a:sym typeface="Arial"/>
              </a:rPr>
              <a:t> sehari-hari atau objek yang terhubung dengan Internet dan memiliki kemampuan untuk mengumpulkan dan mengirimkan data</a:t>
            </a:r>
            <a:endParaRPr sz="2000" b="0" i="0" u="none" strike="noStrike" cap="none">
              <a:solidFill>
                <a:schemeClr val="dk2"/>
              </a:solidFill>
              <a:latin typeface="Arial"/>
              <a:ea typeface="Arial"/>
              <a:cs typeface="Arial"/>
              <a:sym typeface="Arial"/>
            </a:endParaRPr>
          </a:p>
        </p:txBody>
      </p:sp>
      <p:pic>
        <p:nvPicPr>
          <p:cNvPr id="275" name="Google Shape;275;p61"/>
          <p:cNvPicPr preferRelativeResize="0"/>
          <p:nvPr/>
        </p:nvPicPr>
        <p:blipFill rotWithShape="1">
          <a:blip r:embed="rId3">
            <a:alphaModFix/>
          </a:blip>
          <a:srcRect l="7522" r="7522"/>
          <a:stretch/>
        </p:blipFill>
        <p:spPr>
          <a:xfrm>
            <a:off x="6388500" y="1531850"/>
            <a:ext cx="4611850" cy="3787175"/>
          </a:xfrm>
          <a:prstGeom prst="rect">
            <a:avLst/>
          </a:prstGeom>
          <a:noFill/>
          <a:ln>
            <a:noFill/>
          </a:ln>
        </p:spPr>
      </p:pic>
      <p:sp>
        <p:nvSpPr>
          <p:cNvPr id="276" name="Google Shape;276;p61"/>
          <p:cNvSpPr txBox="1"/>
          <p:nvPr/>
        </p:nvSpPr>
        <p:spPr>
          <a:xfrm>
            <a:off x="525143" y="4037877"/>
            <a:ext cx="44211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2"/>
                </a:solidFill>
                <a:latin typeface="Arial"/>
                <a:ea typeface="Arial"/>
                <a:cs typeface="Arial"/>
                <a:sym typeface="Arial"/>
              </a:rPr>
              <a:t>Contoh IoT </a:t>
            </a:r>
            <a:r>
              <a:rPr lang="en-US" sz="2000" b="0" i="0" u="none" strike="noStrike" cap="none">
                <a:solidFill>
                  <a:schemeClr val="dk2"/>
                </a:solidFill>
                <a:latin typeface="Arial"/>
                <a:ea typeface="Arial"/>
                <a:cs typeface="Arial"/>
                <a:sym typeface="Arial"/>
              </a:rPr>
              <a:t>pada keseharian/rumah dalam bentuk smart consumer goods: </a:t>
            </a:r>
            <a:r>
              <a:rPr lang="en-US" sz="2000" b="0" i="1" u="none" strike="noStrike" cap="none">
                <a:solidFill>
                  <a:schemeClr val="dk2"/>
                </a:solidFill>
                <a:latin typeface="Arial"/>
                <a:ea typeface="Arial"/>
                <a:cs typeface="Arial"/>
                <a:sym typeface="Arial"/>
              </a:rPr>
              <a:t>smart bulb, smart  light switch, smart doorlock, smart watch, smartphone,  fitness tracker, smart tv, smart thermostat, smart toilet, smart bike lock </a:t>
            </a:r>
            <a:r>
              <a:rPr lang="en-US" sz="2000" b="0" i="0" u="none" strike="noStrike" cap="none">
                <a:solidFill>
                  <a:schemeClr val="dk2"/>
                </a:solidFill>
                <a:latin typeface="Arial"/>
                <a:ea typeface="Arial"/>
                <a:cs typeface="Arial"/>
                <a:sym typeface="Arial"/>
              </a:rPr>
              <a:t>dll.</a:t>
            </a:r>
            <a:endParaRPr sz="2000" b="0" i="0" u="none" strike="noStrike" cap="none">
              <a:solidFill>
                <a:schemeClr val="dk2"/>
              </a:solidFill>
              <a:latin typeface="Arial"/>
              <a:ea typeface="Arial"/>
              <a:cs typeface="Arial"/>
              <a:sym typeface="Arial"/>
            </a:endParaRPr>
          </a:p>
        </p:txBody>
      </p:sp>
      <p:sp>
        <p:nvSpPr>
          <p:cNvPr id="277" name="Google Shape;277;p61"/>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2"/>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Cloud &amp; Edge Computing</a:t>
            </a:r>
            <a:endParaRPr/>
          </a:p>
        </p:txBody>
      </p:sp>
      <p:sp>
        <p:nvSpPr>
          <p:cNvPr id="283" name="Google Shape;283;p62"/>
          <p:cNvSpPr txBox="1"/>
          <p:nvPr/>
        </p:nvSpPr>
        <p:spPr>
          <a:xfrm>
            <a:off x="569012" y="1723189"/>
            <a:ext cx="4979100" cy="4488000"/>
          </a:xfrm>
          <a:prstGeom prst="rect">
            <a:avLst/>
          </a:prstGeom>
          <a:noFill/>
          <a:ln>
            <a:noFill/>
          </a:ln>
        </p:spPr>
        <p:txBody>
          <a:bodyPr spcFirstLastPara="1" wrap="square" lIns="91425" tIns="91425" rIns="91425" bIns="91425" anchor="t" anchorCtr="0">
            <a:spAutoFit/>
          </a:bodyPr>
          <a:lstStyle/>
          <a:p>
            <a:pPr marL="298450" marR="0" lvl="0" indent="-292100" algn="l" rtl="0">
              <a:lnSpc>
                <a:spcPct val="115000"/>
              </a:lnSpc>
              <a:spcBef>
                <a:spcPts val="100"/>
              </a:spcBef>
              <a:spcAft>
                <a:spcPts val="0"/>
              </a:spcAft>
              <a:buClr>
                <a:schemeClr val="dk1"/>
              </a:buClr>
              <a:buSzPts val="1300"/>
              <a:buFont typeface="Arial"/>
              <a:buChar char="o"/>
            </a:pPr>
            <a:r>
              <a:rPr lang="en-US" sz="1500" b="0" i="0" u="none" strike="noStrike" cap="none">
                <a:solidFill>
                  <a:schemeClr val="dk1"/>
                </a:solidFill>
                <a:latin typeface="Arial"/>
                <a:ea typeface="Arial"/>
                <a:cs typeface="Arial"/>
                <a:sym typeface="Arial"/>
              </a:rPr>
              <a:t>Menyimpan dan memproses data di komputer (</a:t>
            </a:r>
            <a:r>
              <a:rPr lang="en-US" sz="1500" b="0" i="1" u="none" strike="noStrike" cap="none">
                <a:solidFill>
                  <a:schemeClr val="dk1"/>
                </a:solidFill>
                <a:latin typeface="Arial"/>
                <a:ea typeface="Arial"/>
                <a:cs typeface="Arial"/>
                <a:sym typeface="Arial"/>
              </a:rPr>
              <a:t>datacenter</a:t>
            </a:r>
            <a:r>
              <a:rPr lang="en-US" sz="1500" b="0" i="0" u="none" strike="noStrike" cap="none">
                <a:solidFill>
                  <a:schemeClr val="dk1"/>
                </a:solidFill>
                <a:latin typeface="Arial"/>
                <a:ea typeface="Arial"/>
                <a:cs typeface="Arial"/>
                <a:sym typeface="Arial"/>
              </a:rPr>
              <a:t>) orang lain melalui jaringan Internet</a:t>
            </a:r>
            <a:endParaRPr sz="1500" b="0" i="0" u="none" strike="noStrike" cap="none">
              <a:solidFill>
                <a:schemeClr val="dk1"/>
              </a:solidFill>
              <a:latin typeface="Arial"/>
              <a:ea typeface="Arial"/>
              <a:cs typeface="Arial"/>
              <a:sym typeface="Arial"/>
            </a:endParaRPr>
          </a:p>
          <a:p>
            <a:pPr marL="298450" marR="0" lvl="0" indent="-292100" algn="l" rtl="0">
              <a:lnSpc>
                <a:spcPct val="115000"/>
              </a:lnSpc>
              <a:spcBef>
                <a:spcPts val="100"/>
              </a:spcBef>
              <a:spcAft>
                <a:spcPts val="0"/>
              </a:spcAft>
              <a:buClr>
                <a:schemeClr val="dk1"/>
              </a:buClr>
              <a:buSzPts val="1300"/>
              <a:buFont typeface="Arial"/>
              <a:buChar char="o"/>
            </a:pPr>
            <a:r>
              <a:rPr lang="en-US" sz="1500" b="0" i="0" u="none" strike="noStrike" cap="none">
                <a:solidFill>
                  <a:schemeClr val="dk1"/>
                </a:solidFill>
                <a:latin typeface="Arial"/>
                <a:ea typeface="Arial"/>
                <a:cs typeface="Arial"/>
                <a:sym typeface="Arial"/>
              </a:rPr>
              <a:t>Pemrosesan data  di peralatan seperti smartphone (yang saat ini semakin powerful)</a:t>
            </a:r>
            <a:endParaRPr sz="1500" b="0" i="0" u="none" strike="noStrike" cap="none">
              <a:solidFill>
                <a:schemeClr val="dk1"/>
              </a:solidFill>
              <a:latin typeface="Arial"/>
              <a:ea typeface="Arial"/>
              <a:cs typeface="Arial"/>
              <a:sym typeface="Arial"/>
            </a:endParaRPr>
          </a:p>
          <a:p>
            <a:pPr marL="298450" marR="0" lvl="0" indent="-292100" algn="l" rtl="0">
              <a:lnSpc>
                <a:spcPct val="115000"/>
              </a:lnSpc>
              <a:spcBef>
                <a:spcPts val="100"/>
              </a:spcBef>
              <a:spcAft>
                <a:spcPts val="0"/>
              </a:spcAft>
              <a:buClr>
                <a:schemeClr val="dk1"/>
              </a:buClr>
              <a:buSzPts val="1300"/>
              <a:buFont typeface="Arial"/>
              <a:buChar char="o"/>
            </a:pPr>
            <a:r>
              <a:rPr lang="en-US" sz="1500" b="0" i="0" u="none" strike="noStrike" cap="none">
                <a:solidFill>
                  <a:schemeClr val="dk1"/>
                </a:solidFill>
                <a:latin typeface="Arial"/>
                <a:ea typeface="Arial"/>
                <a:cs typeface="Arial"/>
                <a:sym typeface="Arial"/>
              </a:rPr>
              <a:t>Sudah banyak dipakai di kehidupan sehari-hari</a:t>
            </a:r>
            <a:endParaRPr sz="1500" b="0" i="0" u="none" strike="noStrike" cap="none">
              <a:solidFill>
                <a:schemeClr val="dk1"/>
              </a:solidFill>
              <a:latin typeface="Arial"/>
              <a:ea typeface="Arial"/>
              <a:cs typeface="Arial"/>
              <a:sym typeface="Arial"/>
            </a:endParaRPr>
          </a:p>
          <a:p>
            <a:pPr marL="538163" marR="0" lvl="4" indent="-184150" algn="l" rtl="0">
              <a:lnSpc>
                <a:spcPct val="115000"/>
              </a:lnSpc>
              <a:spcBef>
                <a:spcPts val="100"/>
              </a:spcBef>
              <a:spcAft>
                <a:spcPts val="0"/>
              </a:spcAft>
              <a:buClr>
                <a:schemeClr val="dk1"/>
              </a:buClr>
              <a:buSzPts val="1300"/>
              <a:buFont typeface="Arial"/>
              <a:buChar char="o"/>
            </a:pPr>
            <a:r>
              <a:rPr lang="en-US" sz="1500" b="0" i="0" u="none" strike="noStrike" cap="none">
                <a:solidFill>
                  <a:schemeClr val="dk1"/>
                </a:solidFill>
                <a:latin typeface="Arial"/>
                <a:ea typeface="Arial"/>
                <a:cs typeface="Arial"/>
                <a:sym typeface="Arial"/>
              </a:rPr>
              <a:t>Saat mengakses e-mail berbasis Web (misal Gmail)</a:t>
            </a:r>
            <a:endParaRPr sz="1500" b="0" i="0" u="none" strike="noStrike" cap="none">
              <a:solidFill>
                <a:schemeClr val="dk1"/>
              </a:solidFill>
              <a:latin typeface="Arial"/>
              <a:ea typeface="Arial"/>
              <a:cs typeface="Arial"/>
              <a:sym typeface="Arial"/>
            </a:endParaRPr>
          </a:p>
          <a:p>
            <a:pPr marL="538163" marR="0" lvl="2" indent="-184150" algn="l" rtl="0">
              <a:lnSpc>
                <a:spcPct val="115000"/>
              </a:lnSpc>
              <a:spcBef>
                <a:spcPts val="100"/>
              </a:spcBef>
              <a:spcAft>
                <a:spcPts val="0"/>
              </a:spcAft>
              <a:buClr>
                <a:schemeClr val="dk1"/>
              </a:buClr>
              <a:buSzPts val="1300"/>
              <a:buFont typeface="Arial"/>
              <a:buChar char="o"/>
            </a:pPr>
            <a:r>
              <a:rPr lang="en-US" sz="1500" b="0" i="0" u="none" strike="noStrike" cap="none">
                <a:solidFill>
                  <a:schemeClr val="dk1"/>
                </a:solidFill>
                <a:latin typeface="Arial"/>
                <a:ea typeface="Arial"/>
                <a:cs typeface="Arial"/>
                <a:sym typeface="Arial"/>
              </a:rPr>
              <a:t>Saat upload foto/video di Facebook/Youtube/Google Drive</a:t>
            </a:r>
            <a:endParaRPr sz="1500" b="0" i="0" u="none" strike="noStrike" cap="none">
              <a:solidFill>
                <a:schemeClr val="dk1"/>
              </a:solidFill>
              <a:latin typeface="Arial"/>
              <a:ea typeface="Arial"/>
              <a:cs typeface="Arial"/>
              <a:sym typeface="Arial"/>
            </a:endParaRPr>
          </a:p>
          <a:p>
            <a:pPr marL="538163" marR="0" lvl="2" indent="-184150" algn="l" rtl="0">
              <a:lnSpc>
                <a:spcPct val="115000"/>
              </a:lnSpc>
              <a:spcBef>
                <a:spcPts val="100"/>
              </a:spcBef>
              <a:spcAft>
                <a:spcPts val="0"/>
              </a:spcAft>
              <a:buClr>
                <a:schemeClr val="dk1"/>
              </a:buClr>
              <a:buSzPts val="1300"/>
              <a:buFont typeface="Arial"/>
              <a:buChar char="o"/>
            </a:pPr>
            <a:r>
              <a:rPr lang="en-US" sz="1500" b="0" i="0" u="none" strike="noStrike" cap="none">
                <a:solidFill>
                  <a:schemeClr val="dk1"/>
                </a:solidFill>
                <a:latin typeface="Arial"/>
                <a:ea typeface="Arial"/>
                <a:cs typeface="Arial"/>
                <a:sym typeface="Arial"/>
              </a:rPr>
              <a:t>Saat menggunakan Office 365, Google Doc </a:t>
            </a:r>
            <a:endParaRPr sz="1500" b="0" i="0" u="none" strike="noStrike" cap="none">
              <a:solidFill>
                <a:schemeClr val="dk1"/>
              </a:solidFill>
              <a:latin typeface="Arial"/>
              <a:ea typeface="Arial"/>
              <a:cs typeface="Arial"/>
              <a:sym typeface="Arial"/>
            </a:endParaRPr>
          </a:p>
          <a:p>
            <a:pPr marL="538163" marR="0" lvl="2" indent="-184150" algn="l" rtl="0">
              <a:lnSpc>
                <a:spcPct val="115000"/>
              </a:lnSpc>
              <a:spcBef>
                <a:spcPts val="100"/>
              </a:spcBef>
              <a:spcAft>
                <a:spcPts val="0"/>
              </a:spcAft>
              <a:buClr>
                <a:schemeClr val="dk1"/>
              </a:buClr>
              <a:buSzPts val="1300"/>
              <a:buFont typeface="Arial"/>
              <a:buChar char="o"/>
            </a:pPr>
            <a:r>
              <a:rPr lang="en-US" sz="1500" b="0" i="0" u="none" strike="noStrike" cap="none">
                <a:solidFill>
                  <a:schemeClr val="dk1"/>
                </a:solidFill>
                <a:latin typeface="Arial"/>
                <a:ea typeface="Arial"/>
                <a:cs typeface="Arial"/>
                <a:sym typeface="Arial"/>
              </a:rPr>
              <a:t>Saat order gojek atau booking hotel lewat apps di smartphone</a:t>
            </a:r>
            <a:endParaRPr sz="1500" b="0" i="0" u="none" strike="noStrike" cap="none">
              <a:solidFill>
                <a:schemeClr val="dk1"/>
              </a:solidFill>
              <a:latin typeface="Arial"/>
              <a:ea typeface="Arial"/>
              <a:cs typeface="Arial"/>
              <a:sym typeface="Arial"/>
            </a:endParaRPr>
          </a:p>
          <a:p>
            <a:pPr marL="298450" marR="0" lvl="0" indent="-292100" algn="l" rtl="0">
              <a:lnSpc>
                <a:spcPct val="115000"/>
              </a:lnSpc>
              <a:spcBef>
                <a:spcPts val="100"/>
              </a:spcBef>
              <a:spcAft>
                <a:spcPts val="0"/>
              </a:spcAft>
              <a:buClr>
                <a:schemeClr val="dk1"/>
              </a:buClr>
              <a:buSzPts val="1300"/>
              <a:buFont typeface="Arial"/>
              <a:buChar char="o"/>
            </a:pPr>
            <a:r>
              <a:rPr lang="en-US" sz="1500" b="0" i="0" u="none" strike="noStrike" cap="none">
                <a:solidFill>
                  <a:schemeClr val="dk1"/>
                </a:solidFill>
                <a:latin typeface="Arial"/>
                <a:ea typeface="Arial"/>
                <a:cs typeface="Arial"/>
                <a:sym typeface="Arial"/>
              </a:rPr>
              <a:t>Untuk bisnis, platform untuk consumer services, inventory management, recruiting &amp; HR, design, retail dan shipping  (oleh cloud provider kebanyakan sudah disediakan sebagai “software-as-a-service”) </a:t>
            </a:r>
            <a:endParaRPr sz="1500" b="0" i="0" u="none" strike="noStrike" cap="none">
              <a:solidFill>
                <a:schemeClr val="dk1"/>
              </a:solidFill>
              <a:latin typeface="Arial"/>
              <a:ea typeface="Arial"/>
              <a:cs typeface="Arial"/>
              <a:sym typeface="Arial"/>
            </a:endParaRPr>
          </a:p>
        </p:txBody>
      </p:sp>
      <p:pic>
        <p:nvPicPr>
          <p:cNvPr id="284" name="Google Shape;284;p62" descr="Diagram&#10;&#10;Description automatically generated"/>
          <p:cNvPicPr preferRelativeResize="0"/>
          <p:nvPr/>
        </p:nvPicPr>
        <p:blipFill rotWithShape="1">
          <a:blip r:embed="rId3">
            <a:alphaModFix/>
          </a:blip>
          <a:srcRect/>
          <a:stretch/>
        </p:blipFill>
        <p:spPr>
          <a:xfrm>
            <a:off x="5759547" y="1460325"/>
            <a:ext cx="5696825" cy="3334475"/>
          </a:xfrm>
          <a:prstGeom prst="rect">
            <a:avLst/>
          </a:prstGeom>
          <a:noFill/>
          <a:ln>
            <a:noFill/>
          </a:ln>
        </p:spPr>
      </p:pic>
      <p:sp>
        <p:nvSpPr>
          <p:cNvPr id="285" name="Google Shape;285;p62"/>
          <p:cNvSpPr txBox="1"/>
          <p:nvPr/>
        </p:nvSpPr>
        <p:spPr>
          <a:xfrm>
            <a:off x="6246735" y="5016018"/>
            <a:ext cx="40803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BFBFBF"/>
                </a:solidFill>
                <a:latin typeface="Overlock"/>
                <a:ea typeface="Overlock"/>
                <a:cs typeface="Overlock"/>
                <a:sym typeface="Overlock"/>
              </a:rPr>
              <a:t>https://www.simplilearn.com/tutorials/cloud-computing-tutorial/cloud-computing-architecture</a:t>
            </a:r>
            <a:endParaRPr sz="1400" b="0" i="0" u="none" strike="noStrike" cap="none">
              <a:solidFill>
                <a:srgbClr val="BFBFBF"/>
              </a:solidFill>
              <a:latin typeface="Arial"/>
              <a:ea typeface="Arial"/>
              <a:cs typeface="Arial"/>
              <a:sym typeface="Arial"/>
            </a:endParaRPr>
          </a:p>
        </p:txBody>
      </p:sp>
      <p:sp>
        <p:nvSpPr>
          <p:cNvPr id="286" name="Google Shape;286;p62"/>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63"/>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Big Data</a:t>
            </a:r>
            <a:endParaRPr/>
          </a:p>
        </p:txBody>
      </p:sp>
      <p:sp>
        <p:nvSpPr>
          <p:cNvPr id="292" name="Google Shape;292;p63"/>
          <p:cNvSpPr/>
          <p:nvPr/>
        </p:nvSpPr>
        <p:spPr>
          <a:xfrm>
            <a:off x="2167730" y="4700672"/>
            <a:ext cx="240000" cy="240000"/>
          </a:xfrm>
          <a:prstGeom prst="ellipse">
            <a:avLst/>
          </a:prstGeom>
          <a:solidFill>
            <a:srgbClr val="0097A7"/>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93" name="Google Shape;293;p63"/>
          <p:cNvSpPr/>
          <p:nvPr/>
        </p:nvSpPr>
        <p:spPr>
          <a:xfrm>
            <a:off x="3995451" y="4700672"/>
            <a:ext cx="240000" cy="240000"/>
          </a:xfrm>
          <a:prstGeom prst="ellipse">
            <a:avLst/>
          </a:prstGeom>
          <a:solidFill>
            <a:srgbClr val="FFAB40"/>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94" name="Google Shape;294;p63"/>
          <p:cNvSpPr/>
          <p:nvPr/>
        </p:nvSpPr>
        <p:spPr>
          <a:xfrm>
            <a:off x="5860842" y="4700672"/>
            <a:ext cx="240000" cy="240000"/>
          </a:xfrm>
          <a:prstGeom prst="ellipse">
            <a:avLst/>
          </a:prstGeom>
          <a:solidFill>
            <a:srgbClr val="FFAB40"/>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95" name="Google Shape;295;p63"/>
          <p:cNvSpPr/>
          <p:nvPr/>
        </p:nvSpPr>
        <p:spPr>
          <a:xfrm>
            <a:off x="7756969" y="4700672"/>
            <a:ext cx="240000" cy="240000"/>
          </a:xfrm>
          <a:prstGeom prst="ellipse">
            <a:avLst/>
          </a:prstGeom>
          <a:solidFill>
            <a:srgbClr val="212121"/>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96" name="Google Shape;296;p63"/>
          <p:cNvSpPr/>
          <p:nvPr/>
        </p:nvSpPr>
        <p:spPr>
          <a:xfrm>
            <a:off x="9573415" y="4700672"/>
            <a:ext cx="240000" cy="240000"/>
          </a:xfrm>
          <a:prstGeom prst="ellipse">
            <a:avLst/>
          </a:prstGeom>
          <a:solidFill>
            <a:srgbClr val="4285F4"/>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97" name="Google Shape;297;p63"/>
          <p:cNvSpPr txBox="1"/>
          <p:nvPr/>
        </p:nvSpPr>
        <p:spPr>
          <a:xfrm>
            <a:off x="1904694" y="5055833"/>
            <a:ext cx="6399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97A7"/>
                </a:solidFill>
                <a:latin typeface="Arial"/>
                <a:ea typeface="Arial"/>
                <a:cs typeface="Arial"/>
                <a:sym typeface="Arial"/>
              </a:rPr>
              <a:t>1900</a:t>
            </a:r>
            <a:endParaRPr sz="1600" b="1" i="0" u="none" strike="noStrike" cap="none">
              <a:solidFill>
                <a:srgbClr val="0097A7"/>
              </a:solidFill>
              <a:latin typeface="Arial"/>
              <a:ea typeface="Arial"/>
              <a:cs typeface="Arial"/>
              <a:sym typeface="Arial"/>
            </a:endParaRPr>
          </a:p>
        </p:txBody>
      </p:sp>
      <p:sp>
        <p:nvSpPr>
          <p:cNvPr id="298" name="Google Shape;298;p63"/>
          <p:cNvSpPr txBox="1"/>
          <p:nvPr/>
        </p:nvSpPr>
        <p:spPr>
          <a:xfrm>
            <a:off x="3651128" y="5055832"/>
            <a:ext cx="6399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1980</a:t>
            </a:r>
            <a:endParaRPr sz="1600" b="1" i="0" u="none" strike="noStrike" cap="none">
              <a:solidFill>
                <a:srgbClr val="000000"/>
              </a:solidFill>
              <a:latin typeface="Arial"/>
              <a:ea typeface="Arial"/>
              <a:cs typeface="Arial"/>
              <a:sym typeface="Arial"/>
            </a:endParaRPr>
          </a:p>
        </p:txBody>
      </p:sp>
      <p:sp>
        <p:nvSpPr>
          <p:cNvPr id="299" name="Google Shape;299;p63"/>
          <p:cNvSpPr txBox="1"/>
          <p:nvPr/>
        </p:nvSpPr>
        <p:spPr>
          <a:xfrm>
            <a:off x="5649520" y="5034030"/>
            <a:ext cx="6399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1990</a:t>
            </a:r>
            <a:endParaRPr sz="1600" b="1" i="0" u="none" strike="noStrike" cap="none">
              <a:solidFill>
                <a:srgbClr val="000000"/>
              </a:solidFill>
              <a:latin typeface="Arial"/>
              <a:ea typeface="Arial"/>
              <a:cs typeface="Arial"/>
              <a:sym typeface="Arial"/>
            </a:endParaRPr>
          </a:p>
        </p:txBody>
      </p:sp>
      <p:sp>
        <p:nvSpPr>
          <p:cNvPr id="300" name="Google Shape;300;p63"/>
          <p:cNvSpPr txBox="1"/>
          <p:nvPr/>
        </p:nvSpPr>
        <p:spPr>
          <a:xfrm>
            <a:off x="7557009" y="5020188"/>
            <a:ext cx="6399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12121"/>
                </a:solidFill>
                <a:latin typeface="Arial"/>
                <a:ea typeface="Arial"/>
                <a:cs typeface="Arial"/>
                <a:sym typeface="Arial"/>
              </a:rPr>
              <a:t>2000</a:t>
            </a:r>
            <a:endParaRPr sz="1600" b="1" i="0" u="none" strike="noStrike" cap="none">
              <a:solidFill>
                <a:srgbClr val="212121"/>
              </a:solidFill>
              <a:latin typeface="Arial"/>
              <a:ea typeface="Arial"/>
              <a:cs typeface="Arial"/>
              <a:sym typeface="Arial"/>
            </a:endParaRPr>
          </a:p>
        </p:txBody>
      </p:sp>
      <p:sp>
        <p:nvSpPr>
          <p:cNvPr id="301" name="Google Shape;301;p63"/>
          <p:cNvSpPr txBox="1"/>
          <p:nvPr/>
        </p:nvSpPr>
        <p:spPr>
          <a:xfrm>
            <a:off x="9119631" y="5013498"/>
            <a:ext cx="1209300" cy="338700"/>
          </a:xfrm>
          <a:prstGeom prst="rect">
            <a:avLst/>
          </a:prstGeom>
          <a:solidFill>
            <a:srgbClr val="4285F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Arial"/>
                <a:ea typeface="Arial"/>
                <a:cs typeface="Arial"/>
                <a:sym typeface="Arial"/>
              </a:rPr>
              <a:t>Today</a:t>
            </a:r>
            <a:endParaRPr sz="1600" b="1" i="0" u="none" strike="noStrike" cap="none">
              <a:solidFill>
                <a:srgbClr val="FFFFFF"/>
              </a:solidFill>
              <a:latin typeface="Arial"/>
              <a:ea typeface="Arial"/>
              <a:cs typeface="Arial"/>
              <a:sym typeface="Arial"/>
            </a:endParaRPr>
          </a:p>
        </p:txBody>
      </p:sp>
      <p:sp>
        <p:nvSpPr>
          <p:cNvPr id="302" name="Google Shape;302;p63"/>
          <p:cNvSpPr/>
          <p:nvPr/>
        </p:nvSpPr>
        <p:spPr>
          <a:xfrm rot="-5400000" flipH="1">
            <a:off x="3663362" y="2515653"/>
            <a:ext cx="864000" cy="864000"/>
          </a:xfrm>
          <a:prstGeom prst="ellipse">
            <a:avLst/>
          </a:prstGeom>
          <a:solidFill>
            <a:srgbClr val="000000"/>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Black"/>
              <a:ea typeface="Arial Black"/>
              <a:cs typeface="Arial Black"/>
              <a:sym typeface="Arial Black"/>
            </a:endParaRPr>
          </a:p>
        </p:txBody>
      </p:sp>
      <p:sp>
        <p:nvSpPr>
          <p:cNvPr id="303" name="Google Shape;303;p63"/>
          <p:cNvSpPr/>
          <p:nvPr/>
        </p:nvSpPr>
        <p:spPr>
          <a:xfrm rot="-5400000" flipH="1">
            <a:off x="5563091" y="1916598"/>
            <a:ext cx="864000" cy="864000"/>
          </a:xfrm>
          <a:prstGeom prst="ellipse">
            <a:avLst/>
          </a:prstGeom>
          <a:solidFill>
            <a:srgbClr val="78909C"/>
          </a:solidFill>
          <a:ln w="25400" cap="flat" cmpd="sng">
            <a:solidFill>
              <a:srgbClr val="FB150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Black"/>
              <a:ea typeface="Arial Black"/>
              <a:cs typeface="Arial Black"/>
              <a:sym typeface="Arial Black"/>
            </a:endParaRPr>
          </a:p>
        </p:txBody>
      </p:sp>
      <p:sp>
        <p:nvSpPr>
          <p:cNvPr id="304" name="Google Shape;304;p63"/>
          <p:cNvSpPr/>
          <p:nvPr/>
        </p:nvSpPr>
        <p:spPr>
          <a:xfrm rot="-5400000" flipH="1">
            <a:off x="7412495" y="2398945"/>
            <a:ext cx="864000" cy="8640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Black"/>
              <a:ea typeface="Arial Black"/>
              <a:cs typeface="Arial Black"/>
              <a:sym typeface="Arial Black"/>
            </a:endParaRPr>
          </a:p>
        </p:txBody>
      </p:sp>
      <p:cxnSp>
        <p:nvCxnSpPr>
          <p:cNvPr id="305" name="Google Shape;305;p63"/>
          <p:cNvCxnSpPr>
            <a:endCxn id="292" idx="0"/>
          </p:cNvCxnSpPr>
          <p:nvPr/>
        </p:nvCxnSpPr>
        <p:spPr>
          <a:xfrm>
            <a:off x="2287730" y="3819572"/>
            <a:ext cx="0" cy="881100"/>
          </a:xfrm>
          <a:prstGeom prst="straightConnector1">
            <a:avLst/>
          </a:prstGeom>
          <a:noFill/>
          <a:ln w="25400" cap="flat" cmpd="sng">
            <a:solidFill>
              <a:srgbClr val="0097A7"/>
            </a:solidFill>
            <a:prstDash val="solid"/>
            <a:round/>
            <a:headEnd type="none" w="sm" len="sm"/>
            <a:tailEnd type="none" w="sm" len="sm"/>
          </a:ln>
        </p:spPr>
      </p:cxnSp>
      <p:cxnSp>
        <p:nvCxnSpPr>
          <p:cNvPr id="306" name="Google Shape;306;p63"/>
          <p:cNvCxnSpPr/>
          <p:nvPr/>
        </p:nvCxnSpPr>
        <p:spPr>
          <a:xfrm>
            <a:off x="5995091" y="3400571"/>
            <a:ext cx="0" cy="1300200"/>
          </a:xfrm>
          <a:prstGeom prst="straightConnector1">
            <a:avLst/>
          </a:prstGeom>
          <a:noFill/>
          <a:ln w="19050" cap="flat" cmpd="sng">
            <a:solidFill>
              <a:srgbClr val="000000"/>
            </a:solidFill>
            <a:prstDash val="solid"/>
            <a:round/>
            <a:headEnd type="none" w="sm" len="sm"/>
            <a:tailEnd type="none" w="sm" len="sm"/>
          </a:ln>
        </p:spPr>
      </p:cxnSp>
      <p:cxnSp>
        <p:nvCxnSpPr>
          <p:cNvPr id="307" name="Google Shape;307;p63"/>
          <p:cNvCxnSpPr/>
          <p:nvPr/>
        </p:nvCxnSpPr>
        <p:spPr>
          <a:xfrm>
            <a:off x="9688854" y="3606948"/>
            <a:ext cx="0" cy="1080000"/>
          </a:xfrm>
          <a:prstGeom prst="straightConnector1">
            <a:avLst/>
          </a:prstGeom>
          <a:noFill/>
          <a:ln w="25400" cap="flat" cmpd="sng">
            <a:solidFill>
              <a:srgbClr val="4285F4"/>
            </a:solidFill>
            <a:prstDash val="solid"/>
            <a:round/>
            <a:headEnd type="none" w="sm" len="sm"/>
            <a:tailEnd type="none" w="sm" len="sm"/>
          </a:ln>
        </p:spPr>
      </p:cxnSp>
      <p:cxnSp>
        <p:nvCxnSpPr>
          <p:cNvPr id="308" name="Google Shape;308;p63"/>
          <p:cNvCxnSpPr/>
          <p:nvPr/>
        </p:nvCxnSpPr>
        <p:spPr>
          <a:xfrm>
            <a:off x="4096416" y="4199999"/>
            <a:ext cx="10800" cy="532200"/>
          </a:xfrm>
          <a:prstGeom prst="straightConnector1">
            <a:avLst/>
          </a:prstGeom>
          <a:noFill/>
          <a:ln w="25400" cap="flat" cmpd="sng">
            <a:solidFill>
              <a:srgbClr val="FFAB40"/>
            </a:solidFill>
            <a:prstDash val="solid"/>
            <a:round/>
            <a:headEnd type="none" w="sm" len="sm"/>
            <a:tailEnd type="none" w="sm" len="sm"/>
          </a:ln>
        </p:spPr>
      </p:cxnSp>
      <p:cxnSp>
        <p:nvCxnSpPr>
          <p:cNvPr id="309" name="Google Shape;309;p63"/>
          <p:cNvCxnSpPr/>
          <p:nvPr/>
        </p:nvCxnSpPr>
        <p:spPr>
          <a:xfrm>
            <a:off x="7860074" y="3968221"/>
            <a:ext cx="18900" cy="812100"/>
          </a:xfrm>
          <a:prstGeom prst="straightConnector1">
            <a:avLst/>
          </a:prstGeom>
          <a:noFill/>
          <a:ln w="25400" cap="flat" cmpd="sng">
            <a:solidFill>
              <a:srgbClr val="212121"/>
            </a:solidFill>
            <a:prstDash val="solid"/>
            <a:round/>
            <a:headEnd type="none" w="sm" len="sm"/>
            <a:tailEnd type="none" w="sm" len="sm"/>
          </a:ln>
        </p:spPr>
      </p:cxnSp>
      <p:pic>
        <p:nvPicPr>
          <p:cNvPr id="310" name="Google Shape;310;p63" descr="Statistik Icon of Flat style - Available in SVG, PNG, EPS, AI &amp; Icon fonts"/>
          <p:cNvPicPr preferRelativeResize="0"/>
          <p:nvPr/>
        </p:nvPicPr>
        <p:blipFill rotWithShape="1">
          <a:blip r:embed="rId3">
            <a:alphaModFix/>
          </a:blip>
          <a:srcRect/>
          <a:stretch/>
        </p:blipFill>
        <p:spPr>
          <a:xfrm>
            <a:off x="1782212" y="1946400"/>
            <a:ext cx="1115876" cy="1115876"/>
          </a:xfrm>
          <a:prstGeom prst="rect">
            <a:avLst/>
          </a:prstGeom>
          <a:noFill/>
          <a:ln>
            <a:noFill/>
          </a:ln>
        </p:spPr>
      </p:pic>
      <p:sp>
        <p:nvSpPr>
          <p:cNvPr id="311" name="Google Shape;311;p63"/>
          <p:cNvSpPr txBox="1"/>
          <p:nvPr/>
        </p:nvSpPr>
        <p:spPr>
          <a:xfrm>
            <a:off x="4847365" y="2927204"/>
            <a:ext cx="23328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Data Mining</a:t>
            </a:r>
            <a:endParaRPr sz="1600" b="1" i="0" u="none" strike="noStrike" cap="none">
              <a:solidFill>
                <a:srgbClr val="3F3F3F"/>
              </a:solidFill>
              <a:latin typeface="Arial"/>
              <a:ea typeface="Arial"/>
              <a:cs typeface="Arial"/>
              <a:sym typeface="Arial"/>
            </a:endParaRPr>
          </a:p>
        </p:txBody>
      </p:sp>
      <p:sp>
        <p:nvSpPr>
          <p:cNvPr id="312" name="Google Shape;312;p63"/>
          <p:cNvSpPr txBox="1"/>
          <p:nvPr/>
        </p:nvSpPr>
        <p:spPr>
          <a:xfrm>
            <a:off x="3160308" y="3433645"/>
            <a:ext cx="23328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Data Warehouse</a:t>
            </a:r>
            <a:endParaRPr sz="1600" b="1" i="0" u="none" strike="noStrike" cap="none">
              <a:solidFill>
                <a:srgbClr val="3F3F3F"/>
              </a:solidFill>
              <a:latin typeface="Arial"/>
              <a:ea typeface="Arial"/>
              <a:cs typeface="Arial"/>
              <a:sym typeface="Arial"/>
            </a:endParaRPr>
          </a:p>
        </p:txBody>
      </p:sp>
      <p:sp>
        <p:nvSpPr>
          <p:cNvPr id="313" name="Google Shape;313;p63"/>
          <p:cNvSpPr txBox="1"/>
          <p:nvPr/>
        </p:nvSpPr>
        <p:spPr>
          <a:xfrm>
            <a:off x="6752922" y="3450087"/>
            <a:ext cx="23328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3F3F3F"/>
                </a:solidFill>
                <a:latin typeface="Arial"/>
                <a:ea typeface="Arial"/>
                <a:cs typeface="Arial"/>
                <a:sym typeface="Arial"/>
              </a:rPr>
              <a:t>AI - Machine Learning</a:t>
            </a:r>
            <a:endParaRPr sz="1600" b="1" i="0" u="none" strike="noStrike" cap="none">
              <a:solidFill>
                <a:srgbClr val="3F3F3F"/>
              </a:solidFill>
              <a:latin typeface="Arial"/>
              <a:ea typeface="Arial"/>
              <a:cs typeface="Arial"/>
              <a:sym typeface="Arial"/>
            </a:endParaRPr>
          </a:p>
        </p:txBody>
      </p:sp>
      <p:pic>
        <p:nvPicPr>
          <p:cNvPr id="314" name="Google Shape;314;p63"/>
          <p:cNvPicPr preferRelativeResize="0"/>
          <p:nvPr/>
        </p:nvPicPr>
        <p:blipFill rotWithShape="1">
          <a:blip r:embed="rId4">
            <a:alphaModFix/>
          </a:blip>
          <a:srcRect/>
          <a:stretch/>
        </p:blipFill>
        <p:spPr>
          <a:xfrm>
            <a:off x="3782098" y="2611915"/>
            <a:ext cx="642660" cy="642660"/>
          </a:xfrm>
          <a:prstGeom prst="rect">
            <a:avLst/>
          </a:prstGeom>
          <a:noFill/>
          <a:ln>
            <a:noFill/>
          </a:ln>
        </p:spPr>
      </p:pic>
      <p:pic>
        <p:nvPicPr>
          <p:cNvPr id="315" name="Google Shape;315;p63" descr="Data mining - Free technology icons"/>
          <p:cNvPicPr preferRelativeResize="0"/>
          <p:nvPr/>
        </p:nvPicPr>
        <p:blipFill rotWithShape="1">
          <a:blip r:embed="rId5">
            <a:alphaModFix/>
          </a:blip>
          <a:srcRect/>
          <a:stretch/>
        </p:blipFill>
        <p:spPr>
          <a:xfrm>
            <a:off x="5707201" y="1974082"/>
            <a:ext cx="683263" cy="683263"/>
          </a:xfrm>
          <a:prstGeom prst="rect">
            <a:avLst/>
          </a:prstGeom>
          <a:noFill/>
          <a:ln>
            <a:noFill/>
          </a:ln>
        </p:spPr>
      </p:pic>
      <p:pic>
        <p:nvPicPr>
          <p:cNvPr id="316" name="Google Shape;316;p63" descr="Machine learning Icons - Free Download, PNG and SVG"/>
          <p:cNvPicPr preferRelativeResize="0"/>
          <p:nvPr/>
        </p:nvPicPr>
        <p:blipFill rotWithShape="1">
          <a:blip r:embed="rId6">
            <a:alphaModFix/>
          </a:blip>
          <a:srcRect/>
          <a:stretch/>
        </p:blipFill>
        <p:spPr>
          <a:xfrm>
            <a:off x="7427156" y="2365150"/>
            <a:ext cx="864000" cy="907315"/>
          </a:xfrm>
          <a:prstGeom prst="rect">
            <a:avLst/>
          </a:prstGeom>
          <a:noFill/>
          <a:ln>
            <a:noFill/>
          </a:ln>
        </p:spPr>
      </p:pic>
      <p:pic>
        <p:nvPicPr>
          <p:cNvPr id="317" name="Google Shape;317;p63" descr="Transparent Big Data Icon Png - Bi Icon Transparent, Png Download - kindpng"/>
          <p:cNvPicPr preferRelativeResize="0"/>
          <p:nvPr/>
        </p:nvPicPr>
        <p:blipFill rotWithShape="1">
          <a:blip r:embed="rId7">
            <a:alphaModFix/>
          </a:blip>
          <a:srcRect/>
          <a:stretch/>
        </p:blipFill>
        <p:spPr>
          <a:xfrm>
            <a:off x="9038234" y="1855313"/>
            <a:ext cx="1290900" cy="1081800"/>
          </a:xfrm>
          <a:prstGeom prst="flowChartConnector">
            <a:avLst/>
          </a:prstGeom>
          <a:noFill/>
          <a:ln>
            <a:noFill/>
          </a:ln>
        </p:spPr>
      </p:pic>
      <p:sp>
        <p:nvSpPr>
          <p:cNvPr id="318" name="Google Shape;318;p63"/>
          <p:cNvSpPr txBox="1"/>
          <p:nvPr/>
        </p:nvSpPr>
        <p:spPr>
          <a:xfrm>
            <a:off x="9861088" y="5278785"/>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595959"/>
                </a:solidFill>
                <a:latin typeface="Arial"/>
                <a:ea typeface="Arial"/>
                <a:cs typeface="Arial"/>
                <a:sym typeface="Arial"/>
              </a:rPr>
              <a:t>18</a:t>
            </a:fld>
            <a:endParaRPr sz="1000" b="0" i="0" u="none" strike="noStrike" cap="none">
              <a:solidFill>
                <a:srgbClr val="595959"/>
              </a:solidFill>
              <a:latin typeface="Arial"/>
              <a:ea typeface="Arial"/>
              <a:cs typeface="Arial"/>
              <a:sym typeface="Arial"/>
            </a:endParaRPr>
          </a:p>
        </p:txBody>
      </p:sp>
      <p:sp>
        <p:nvSpPr>
          <p:cNvPr id="319" name="Google Shape;319;p63"/>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10"/>
                                        </p:tgtEl>
                                        <p:attrNameLst>
                                          <p:attrName>style.visibility</p:attrName>
                                        </p:attrNameLst>
                                      </p:cBhvr>
                                      <p:to>
                                        <p:strVal val="visible"/>
                                      </p:to>
                                    </p:set>
                                    <p:animEffect transition="in" filter="fade">
                                      <p:cBhvr>
                                        <p:cTn id="9" dur="500"/>
                                        <p:tgtEl>
                                          <p:spTgt spid="31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1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08"/>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302"/>
                                        </p:tgtEl>
                                        <p:attrNameLst>
                                          <p:attrName>style.visibility</p:attrName>
                                        </p:attrNameLst>
                                      </p:cBhvr>
                                      <p:to>
                                        <p:strVal val="visible"/>
                                      </p:to>
                                    </p:set>
                                    <p:animEffect transition="in" filter="fade">
                                      <p:cBhvr>
                                        <p:cTn id="20" dur="500"/>
                                        <p:tgtEl>
                                          <p:spTgt spid="30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6"/>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303"/>
                                        </p:tgtEl>
                                        <p:attrNameLst>
                                          <p:attrName>style.visibility</p:attrName>
                                        </p:attrNameLst>
                                      </p:cBhvr>
                                      <p:to>
                                        <p:strVal val="visible"/>
                                      </p:to>
                                    </p:set>
                                    <p:animEffect transition="in" filter="fade">
                                      <p:cBhvr>
                                        <p:cTn id="31" dur="500"/>
                                        <p:tgtEl>
                                          <p:spTgt spid="30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09"/>
                                        </p:tgtEl>
                                        <p:attrNameLst>
                                          <p:attrName>style.visibility</p:attrName>
                                        </p:attrNameLst>
                                      </p:cBhvr>
                                      <p:to>
                                        <p:strVal val="visible"/>
                                      </p:to>
                                    </p:set>
                                  </p:childTnLst>
                                </p:cTn>
                              </p:par>
                              <p:par>
                                <p:cTn id="40" presetID="10" presetClass="entr" presetSubtype="0" fill="hold" nodeType="withEffect">
                                  <p:stCondLst>
                                    <p:cond delay="0"/>
                                  </p:stCondLst>
                                  <p:childTnLst>
                                    <p:set>
                                      <p:cBhvr>
                                        <p:cTn id="41" dur="1" fill="hold">
                                          <p:stCondLst>
                                            <p:cond delay="0"/>
                                          </p:stCondLst>
                                        </p:cTn>
                                        <p:tgtEl>
                                          <p:spTgt spid="304"/>
                                        </p:tgtEl>
                                        <p:attrNameLst>
                                          <p:attrName>style.visibility</p:attrName>
                                        </p:attrNameLst>
                                      </p:cBhvr>
                                      <p:to>
                                        <p:strVal val="visible"/>
                                      </p:to>
                                    </p:set>
                                    <p:animEffect transition="in" filter="fade">
                                      <p:cBhvr>
                                        <p:cTn id="42" dur="500"/>
                                        <p:tgtEl>
                                          <p:spTgt spid="30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64"/>
          <p:cNvPicPr preferRelativeResize="0"/>
          <p:nvPr/>
        </p:nvPicPr>
        <p:blipFill rotWithShape="1">
          <a:blip r:embed="rId3">
            <a:alphaModFix/>
          </a:blip>
          <a:srcRect l="3933" r="3942"/>
          <a:stretch/>
        </p:blipFill>
        <p:spPr>
          <a:xfrm>
            <a:off x="10130269" y="-406400"/>
            <a:ext cx="2249200" cy="1223171"/>
          </a:xfrm>
          <a:prstGeom prst="rect">
            <a:avLst/>
          </a:prstGeom>
          <a:noFill/>
          <a:ln>
            <a:noFill/>
          </a:ln>
        </p:spPr>
      </p:pic>
      <p:sp>
        <p:nvSpPr>
          <p:cNvPr id="325" name="Google Shape;325;p64"/>
          <p:cNvSpPr txBox="1"/>
          <p:nvPr/>
        </p:nvSpPr>
        <p:spPr>
          <a:xfrm>
            <a:off x="591100" y="1699200"/>
            <a:ext cx="10917600" cy="1600800"/>
          </a:xfrm>
          <a:prstGeom prst="rect">
            <a:avLst/>
          </a:prstGeom>
          <a:noFill/>
          <a:ln>
            <a:noFill/>
          </a:ln>
        </p:spPr>
        <p:txBody>
          <a:bodyPr spcFirstLastPara="1" wrap="square" lIns="121900" tIns="60925" rIns="121900" bIns="60925" anchor="t" anchorCtr="0">
            <a:spAutoFit/>
          </a:bodyPr>
          <a:lstStyle/>
          <a:p>
            <a:pPr marL="474121" marR="0" lvl="0" indent="-474121" algn="l" rtl="0">
              <a:lnSpc>
                <a:spcPct val="100000"/>
              </a:lnSpc>
              <a:spcBef>
                <a:spcPts val="0"/>
              </a:spcBef>
              <a:spcAft>
                <a:spcPts val="0"/>
              </a:spcAft>
              <a:buClr>
                <a:srgbClr val="000000"/>
              </a:buClr>
              <a:buSzPts val="1600"/>
              <a:buFont typeface="Arial"/>
              <a:buChar char="•"/>
            </a:pPr>
            <a:r>
              <a:rPr lang="en-US" sz="1600" b="0" i="0" u="none" strike="noStrike" cap="none">
                <a:solidFill>
                  <a:srgbClr val="FF0000"/>
                </a:solidFill>
                <a:latin typeface="Arial"/>
                <a:ea typeface="Arial"/>
                <a:cs typeface="Arial"/>
                <a:sym typeface="Arial"/>
              </a:rPr>
              <a:t>High-volume, high-velocity, </a:t>
            </a:r>
            <a:r>
              <a:rPr lang="en-US" sz="1600" b="0" i="0" u="none" strike="noStrike" cap="none">
                <a:solidFill>
                  <a:srgbClr val="083C92"/>
                </a:solidFill>
                <a:latin typeface="Arial"/>
                <a:ea typeface="Arial"/>
                <a:cs typeface="Arial"/>
                <a:sym typeface="Arial"/>
              </a:rPr>
              <a:t>and/or </a:t>
            </a:r>
            <a:r>
              <a:rPr lang="en-US" sz="1600" b="0" i="0" u="none" strike="noStrike" cap="none">
                <a:solidFill>
                  <a:srgbClr val="FF0000"/>
                </a:solidFill>
                <a:latin typeface="Arial"/>
                <a:ea typeface="Arial"/>
                <a:cs typeface="Arial"/>
                <a:sym typeface="Arial"/>
              </a:rPr>
              <a:t>high-variety information assets </a:t>
            </a:r>
            <a:endParaRPr sz="1600" b="0" i="0" u="none" strike="noStrike" cap="none">
              <a:solidFill>
                <a:schemeClr val="dk1"/>
              </a:solidFill>
              <a:latin typeface="Arial"/>
              <a:ea typeface="Arial"/>
              <a:cs typeface="Arial"/>
              <a:sym typeface="Arial"/>
            </a:endParaRPr>
          </a:p>
          <a:p>
            <a:pPr marL="474121" marR="0" lvl="0" indent="-474121"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2"/>
                </a:solidFill>
                <a:latin typeface="Arial"/>
                <a:ea typeface="Arial"/>
                <a:cs typeface="Arial"/>
                <a:sym typeface="Arial"/>
              </a:rPr>
              <a:t>Require new forms of processing: capture, curation, storage, search, sharing, transfer, analysis, visualization </a:t>
            </a:r>
            <a:endParaRPr sz="1600" b="0" i="0" u="none" strike="noStrike" cap="none">
              <a:solidFill>
                <a:schemeClr val="dk2"/>
              </a:solidFill>
              <a:latin typeface="Arial"/>
              <a:ea typeface="Arial"/>
              <a:cs typeface="Arial"/>
              <a:sym typeface="Arial"/>
            </a:endParaRPr>
          </a:p>
          <a:p>
            <a:pPr marL="474121" marR="0" lvl="0" indent="-474121"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2"/>
                </a:solidFill>
                <a:latin typeface="Arial"/>
                <a:ea typeface="Arial"/>
                <a:cs typeface="Arial"/>
                <a:sym typeface="Arial"/>
              </a:rPr>
              <a:t>To enable:</a:t>
            </a:r>
            <a:endParaRPr sz="1600" b="0" i="0" u="none" strike="noStrike" cap="none">
              <a:solidFill>
                <a:schemeClr val="dk2"/>
              </a:solidFill>
              <a:latin typeface="Arial"/>
              <a:ea typeface="Arial"/>
              <a:cs typeface="Arial"/>
              <a:sym typeface="Arial"/>
            </a:endParaRPr>
          </a:p>
          <a:p>
            <a:pPr marL="914400" marR="0" lvl="1" indent="-33020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2"/>
                </a:solidFill>
                <a:latin typeface="Arial"/>
                <a:ea typeface="Arial"/>
                <a:cs typeface="Arial"/>
                <a:sym typeface="Arial"/>
              </a:rPr>
              <a:t>enhanced decision making</a:t>
            </a:r>
            <a:endParaRPr sz="1600" b="0" i="0" u="none" strike="noStrike" cap="none">
              <a:solidFill>
                <a:schemeClr val="dk2"/>
              </a:solidFill>
              <a:latin typeface="Arial"/>
              <a:ea typeface="Arial"/>
              <a:cs typeface="Arial"/>
              <a:sym typeface="Arial"/>
            </a:endParaRPr>
          </a:p>
          <a:p>
            <a:pPr marL="914400" marR="0" lvl="1" indent="-33020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2"/>
                </a:solidFill>
                <a:latin typeface="Arial"/>
                <a:ea typeface="Arial"/>
                <a:cs typeface="Arial"/>
                <a:sym typeface="Arial"/>
              </a:rPr>
              <a:t>insight discovery </a:t>
            </a:r>
            <a:endParaRPr sz="1600" b="0" i="0" u="none" strike="noStrike" cap="none">
              <a:solidFill>
                <a:schemeClr val="dk2"/>
              </a:solidFill>
              <a:latin typeface="Arial"/>
              <a:ea typeface="Arial"/>
              <a:cs typeface="Arial"/>
              <a:sym typeface="Arial"/>
            </a:endParaRPr>
          </a:p>
          <a:p>
            <a:pPr marL="914400" marR="0" lvl="1" indent="-330200" algn="just" rtl="0">
              <a:lnSpc>
                <a:spcPct val="100000"/>
              </a:lnSpc>
              <a:spcBef>
                <a:spcPts val="0"/>
              </a:spcBef>
              <a:spcAft>
                <a:spcPts val="0"/>
              </a:spcAft>
              <a:buClr>
                <a:srgbClr val="000000"/>
              </a:buClr>
              <a:buSzPts val="1600"/>
              <a:buFont typeface="Arial"/>
              <a:buChar char="•"/>
            </a:pPr>
            <a:r>
              <a:rPr lang="en-US" sz="1600" b="0" i="0" u="none" strike="noStrike" cap="none">
                <a:solidFill>
                  <a:schemeClr val="dk2"/>
                </a:solidFill>
                <a:latin typeface="Arial"/>
                <a:ea typeface="Arial"/>
                <a:cs typeface="Arial"/>
                <a:sym typeface="Arial"/>
              </a:rPr>
              <a:t>and process optimization </a:t>
            </a:r>
            <a:endParaRPr sz="1600" b="0" i="0" u="none" strike="noStrike" cap="none">
              <a:solidFill>
                <a:schemeClr val="dk2"/>
              </a:solidFill>
              <a:latin typeface="Arial"/>
              <a:ea typeface="Arial"/>
              <a:cs typeface="Arial"/>
              <a:sym typeface="Arial"/>
            </a:endParaRPr>
          </a:p>
        </p:txBody>
      </p:sp>
      <p:sp>
        <p:nvSpPr>
          <p:cNvPr id="326" name="Google Shape;326;p64"/>
          <p:cNvSpPr txBox="1"/>
          <p:nvPr/>
        </p:nvSpPr>
        <p:spPr>
          <a:xfrm>
            <a:off x="525150" y="3405050"/>
            <a:ext cx="10688100" cy="23397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2"/>
                </a:solidFill>
                <a:latin typeface="Arial"/>
                <a:ea typeface="Arial"/>
                <a:cs typeface="Arial"/>
                <a:sym typeface="Arial"/>
              </a:rPr>
              <a:t>Karakteristik Big Data</a:t>
            </a:r>
            <a:endParaRPr sz="1600" b="1"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dk2"/>
              </a:solidFill>
              <a:latin typeface="Arial"/>
              <a:ea typeface="Arial"/>
              <a:cs typeface="Arial"/>
              <a:sym typeface="Arial"/>
            </a:endParaRPr>
          </a:p>
          <a:p>
            <a:pPr marL="958827" marR="0" lvl="0" indent="-497405" algn="l" rtl="0">
              <a:lnSpc>
                <a:spcPct val="100000"/>
              </a:lnSpc>
              <a:spcBef>
                <a:spcPts val="0"/>
              </a:spcBef>
              <a:spcAft>
                <a:spcPts val="0"/>
              </a:spcAft>
              <a:buClr>
                <a:srgbClr val="000000"/>
              </a:buClr>
              <a:buSzPts val="1600"/>
              <a:buFont typeface="Arial"/>
              <a:buChar char="•"/>
            </a:pPr>
            <a:r>
              <a:rPr lang="en-US" sz="1600" b="1" i="0" u="none" strike="noStrike" cap="none">
                <a:solidFill>
                  <a:schemeClr val="dk2"/>
                </a:solidFill>
                <a:latin typeface="Arial"/>
                <a:ea typeface="Arial"/>
                <a:cs typeface="Arial"/>
                <a:sym typeface="Arial"/>
              </a:rPr>
              <a:t>Velocity</a:t>
            </a:r>
            <a:r>
              <a:rPr lang="en-US" sz="1600" b="0" i="0" u="none" strike="noStrike" cap="none">
                <a:solidFill>
                  <a:schemeClr val="dk2"/>
                </a:solidFill>
                <a:latin typeface="Arial"/>
                <a:ea typeface="Arial"/>
                <a:cs typeface="Arial"/>
                <a:sym typeface="Arial"/>
              </a:rPr>
              <a:t>: kecepatan data yang dihasilkan (per detik, per menit, per jam, per hari, dst).</a:t>
            </a:r>
            <a:endParaRPr sz="1600" b="0" i="0" u="none" strike="noStrike" cap="none">
              <a:solidFill>
                <a:schemeClr val="dk2"/>
              </a:solidFill>
              <a:latin typeface="Arial"/>
              <a:ea typeface="Arial"/>
              <a:cs typeface="Arial"/>
              <a:sym typeface="Arial"/>
            </a:endParaRPr>
          </a:p>
          <a:p>
            <a:pPr marL="958827" marR="0" lvl="0" indent="-497405" algn="l" rtl="0">
              <a:lnSpc>
                <a:spcPct val="100000"/>
              </a:lnSpc>
              <a:spcBef>
                <a:spcPts val="0"/>
              </a:spcBef>
              <a:spcAft>
                <a:spcPts val="0"/>
              </a:spcAft>
              <a:buClr>
                <a:srgbClr val="000000"/>
              </a:buClr>
              <a:buSzPts val="1600"/>
              <a:buFont typeface="Arial"/>
              <a:buChar char="•"/>
            </a:pPr>
            <a:r>
              <a:rPr lang="en-US" sz="1600" b="1" i="0" u="none" strike="noStrike" cap="none">
                <a:solidFill>
                  <a:schemeClr val="dk2"/>
                </a:solidFill>
                <a:latin typeface="Arial"/>
                <a:ea typeface="Arial"/>
                <a:cs typeface="Arial"/>
                <a:sym typeface="Arial"/>
              </a:rPr>
              <a:t>Volume</a:t>
            </a:r>
            <a:r>
              <a:rPr lang="en-US" sz="1600" b="0" i="0" u="none" strike="noStrike" cap="none">
                <a:solidFill>
                  <a:schemeClr val="dk2"/>
                </a:solidFill>
                <a:latin typeface="Arial"/>
                <a:ea typeface="Arial"/>
                <a:cs typeface="Arial"/>
                <a:sym typeface="Arial"/>
              </a:rPr>
              <a:t>: jumlah data yang diakumulasikan  (terabyte, petabyte, exabyte, zettabye,  yottabyte dst) </a:t>
            </a:r>
            <a:endParaRPr sz="1600" b="0" i="0" u="none" strike="noStrike" cap="none">
              <a:solidFill>
                <a:schemeClr val="dk2"/>
              </a:solidFill>
              <a:latin typeface="Arial"/>
              <a:ea typeface="Arial"/>
              <a:cs typeface="Arial"/>
              <a:sym typeface="Arial"/>
            </a:endParaRPr>
          </a:p>
          <a:p>
            <a:pPr marL="958827" marR="0" lvl="0" indent="-497405" algn="l" rtl="0">
              <a:lnSpc>
                <a:spcPct val="100000"/>
              </a:lnSpc>
              <a:spcBef>
                <a:spcPts val="0"/>
              </a:spcBef>
              <a:spcAft>
                <a:spcPts val="0"/>
              </a:spcAft>
              <a:buClr>
                <a:srgbClr val="000000"/>
              </a:buClr>
              <a:buSzPts val="1600"/>
              <a:buFont typeface="Arial"/>
              <a:buChar char="•"/>
            </a:pPr>
            <a:r>
              <a:rPr lang="en-US" sz="1600" b="1" i="0" u="none" strike="noStrike" cap="none">
                <a:solidFill>
                  <a:schemeClr val="dk2"/>
                </a:solidFill>
                <a:latin typeface="Arial"/>
                <a:ea typeface="Arial"/>
                <a:cs typeface="Arial"/>
                <a:sym typeface="Arial"/>
              </a:rPr>
              <a:t>Variety</a:t>
            </a:r>
            <a:r>
              <a:rPr lang="en-US" sz="1600" b="0" i="0" u="none" strike="noStrike" cap="none">
                <a:solidFill>
                  <a:schemeClr val="dk2"/>
                </a:solidFill>
                <a:latin typeface="Arial"/>
                <a:ea typeface="Arial"/>
                <a:cs typeface="Arial"/>
                <a:sym typeface="Arial"/>
              </a:rPr>
              <a:t>: jenis/ragam data yang bermacam-macam: terstruktur,  semi-terstruktur,  tidak terstruktur (teks, suara, gambar, video dll)</a:t>
            </a:r>
            <a:endParaRPr sz="1600" b="0" i="0" u="none" strike="noStrike" cap="none">
              <a:solidFill>
                <a:schemeClr val="dk2"/>
              </a:solidFill>
              <a:latin typeface="Arial"/>
              <a:ea typeface="Arial"/>
              <a:cs typeface="Arial"/>
              <a:sym typeface="Arial"/>
            </a:endParaRPr>
          </a:p>
          <a:p>
            <a:pPr marL="958827" marR="0" lvl="0" indent="-497405" algn="l" rtl="0">
              <a:lnSpc>
                <a:spcPct val="100000"/>
              </a:lnSpc>
              <a:spcBef>
                <a:spcPts val="0"/>
              </a:spcBef>
              <a:spcAft>
                <a:spcPts val="0"/>
              </a:spcAft>
              <a:buClr>
                <a:srgbClr val="000000"/>
              </a:buClr>
              <a:buSzPts val="1600"/>
              <a:buFont typeface="Arial"/>
              <a:buChar char="•"/>
            </a:pPr>
            <a:r>
              <a:rPr lang="en-US" sz="1600" b="1" i="0" u="none" strike="noStrike" cap="none">
                <a:solidFill>
                  <a:schemeClr val="dk2"/>
                </a:solidFill>
                <a:latin typeface="Arial"/>
                <a:ea typeface="Arial"/>
                <a:cs typeface="Arial"/>
                <a:sym typeface="Arial"/>
              </a:rPr>
              <a:t>Veracity</a:t>
            </a:r>
            <a:r>
              <a:rPr lang="en-US" sz="1600" b="0" i="0" u="none" strike="noStrike" cap="none">
                <a:solidFill>
                  <a:schemeClr val="dk2"/>
                </a:solidFill>
                <a:latin typeface="Arial"/>
                <a:ea typeface="Arial"/>
                <a:cs typeface="Arial"/>
                <a:sym typeface="Arial"/>
              </a:rPr>
              <a:t>: kesesuaian dengan fakta dan akurasi (khususnya dari data tidak terstruktur)</a:t>
            </a:r>
            <a:endParaRPr sz="1600" b="0" i="0" u="none" strike="noStrike" cap="none">
              <a:solidFill>
                <a:schemeClr val="dk2"/>
              </a:solidFill>
              <a:latin typeface="Arial"/>
              <a:ea typeface="Arial"/>
              <a:cs typeface="Arial"/>
              <a:sym typeface="Arial"/>
            </a:endParaRPr>
          </a:p>
          <a:p>
            <a:pPr marL="958827" marR="0" lvl="0" indent="-497405" algn="l" rtl="0">
              <a:lnSpc>
                <a:spcPct val="100000"/>
              </a:lnSpc>
              <a:spcBef>
                <a:spcPts val="0"/>
              </a:spcBef>
              <a:spcAft>
                <a:spcPts val="0"/>
              </a:spcAft>
              <a:buClr>
                <a:srgbClr val="000000"/>
              </a:buClr>
              <a:buSzPts val="1600"/>
              <a:buFont typeface="Arial"/>
              <a:buChar char="•"/>
            </a:pPr>
            <a:r>
              <a:rPr lang="en-US" sz="1600" b="1" i="0" u="none" strike="noStrike" cap="none">
                <a:solidFill>
                  <a:schemeClr val="dk2"/>
                </a:solidFill>
                <a:latin typeface="Arial"/>
                <a:ea typeface="Arial"/>
                <a:cs typeface="Arial"/>
                <a:sym typeface="Arial"/>
              </a:rPr>
              <a:t>Value</a:t>
            </a:r>
            <a:r>
              <a:rPr lang="en-US" sz="1600" b="0" i="0" u="none" strike="noStrike" cap="none">
                <a:solidFill>
                  <a:schemeClr val="dk2"/>
                </a:solidFill>
                <a:latin typeface="Arial"/>
                <a:ea typeface="Arial"/>
                <a:cs typeface="Arial"/>
                <a:sym typeface="Arial"/>
              </a:rPr>
              <a:t>:  kemampuan untuk mengubah data ke value (profit, manfaat medis &amp; social, customer satisfication)</a:t>
            </a:r>
            <a:endParaRPr sz="1600" b="0" i="0" u="none" strike="noStrike" cap="none">
              <a:solidFill>
                <a:schemeClr val="dk2"/>
              </a:solidFill>
              <a:latin typeface="Arial"/>
              <a:ea typeface="Arial"/>
              <a:cs typeface="Arial"/>
              <a:sym typeface="Arial"/>
            </a:endParaRPr>
          </a:p>
        </p:txBody>
      </p:sp>
      <p:sp>
        <p:nvSpPr>
          <p:cNvPr id="327" name="Google Shape;327;p64"/>
          <p:cNvSpPr txBox="1"/>
          <p:nvPr/>
        </p:nvSpPr>
        <p:spPr>
          <a:xfrm>
            <a:off x="525162" y="902510"/>
            <a:ext cx="10515600" cy="820694"/>
          </a:xfrm>
          <a:prstGeom prst="rect">
            <a:avLst/>
          </a:prstGeom>
          <a:noFill/>
          <a:ln>
            <a:noFill/>
          </a:ln>
        </p:spPr>
        <p:txBody>
          <a:bodyPr spcFirstLastPara="1" wrap="square" lIns="91425" tIns="91425" rIns="91425" bIns="91425" anchor="b" anchorCtr="0">
            <a:normAutofit/>
          </a:bodyPr>
          <a:lstStyle/>
          <a:p>
            <a:pPr marL="0" marR="0" lvl="0" indent="0" algn="l" rtl="0">
              <a:lnSpc>
                <a:spcPct val="100000"/>
              </a:lnSpc>
              <a:spcBef>
                <a:spcPts val="0"/>
              </a:spcBef>
              <a:spcAft>
                <a:spcPts val="0"/>
              </a:spcAft>
              <a:buClr>
                <a:schemeClr val="lt1"/>
              </a:buClr>
              <a:buSzPts val="5200"/>
              <a:buFont typeface="Arial"/>
              <a:buNone/>
            </a:pPr>
            <a:r>
              <a:rPr lang="en-US" sz="3600" b="0" i="0" u="none" strike="noStrike" cap="none">
                <a:solidFill>
                  <a:schemeClr val="lt1"/>
                </a:solidFill>
                <a:latin typeface="Arial"/>
                <a:ea typeface="Arial"/>
                <a:cs typeface="Arial"/>
                <a:sym typeface="Arial"/>
              </a:rPr>
              <a:t>Big Data</a:t>
            </a:r>
            <a:endParaRPr sz="1400" b="0" i="0" u="none" strike="noStrike" cap="none">
              <a:solidFill>
                <a:srgbClr val="000000"/>
              </a:solidFill>
              <a:latin typeface="Arial"/>
              <a:ea typeface="Arial"/>
              <a:cs typeface="Arial"/>
              <a:sym typeface="Arial"/>
            </a:endParaRPr>
          </a:p>
        </p:txBody>
      </p:sp>
      <p:sp>
        <p:nvSpPr>
          <p:cNvPr id="328" name="Google Shape;328;p64"/>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531283" y="774700"/>
            <a:ext cx="10098616" cy="819149"/>
          </a:xfrm>
          <a:prstGeom prst="rect">
            <a:avLst/>
          </a:prstGeom>
          <a:noFill/>
          <a:ln>
            <a:noFill/>
          </a:ln>
        </p:spPr>
        <p:txBody>
          <a:bodyPr spcFirstLastPara="1" wrap="square" lIns="121900" tIns="60933" rIns="121900" bIns="60933" anchor="ctr" anchorCtr="0">
            <a:normAutofit/>
          </a:bodyPr>
          <a:lstStyle/>
          <a:p>
            <a:pPr>
              <a:buSzPts val="2700"/>
            </a:pPr>
            <a:r>
              <a:rPr lang="en-US" dirty="0" err="1"/>
              <a:t>Profil</a:t>
            </a:r>
            <a:r>
              <a:rPr lang="en-US" dirty="0"/>
              <a:t> </a:t>
            </a:r>
            <a:r>
              <a:rPr lang="en-US" dirty="0" err="1"/>
              <a:t>Pengajar</a:t>
            </a:r>
            <a:r>
              <a:rPr lang="en-US" dirty="0"/>
              <a:t>: </a:t>
            </a:r>
            <a:r>
              <a:rPr lang="en-US" sz="2667" dirty="0" err="1"/>
              <a:t>Dr.Eng</a:t>
            </a:r>
            <a:r>
              <a:rPr lang="en-US" sz="2667" dirty="0"/>
              <a:t>. I Putu Agung </a:t>
            </a:r>
            <a:r>
              <a:rPr lang="en-US" sz="2667" dirty="0" err="1"/>
              <a:t>Bayupati</a:t>
            </a:r>
            <a:r>
              <a:rPr lang="en-US" sz="2667" dirty="0"/>
              <a:t>, S.T., M.T.</a:t>
            </a:r>
            <a:endParaRPr dirty="0"/>
          </a:p>
        </p:txBody>
      </p:sp>
      <p:sp>
        <p:nvSpPr>
          <p:cNvPr id="97" name="Google Shape;97;p2"/>
          <p:cNvSpPr txBox="1">
            <a:spLocks noGrp="1"/>
          </p:cNvSpPr>
          <p:nvPr>
            <p:ph type="body" idx="1"/>
          </p:nvPr>
        </p:nvSpPr>
        <p:spPr>
          <a:xfrm>
            <a:off x="3793067" y="1682749"/>
            <a:ext cx="7313083" cy="3911600"/>
          </a:xfrm>
          <a:prstGeom prst="rect">
            <a:avLst/>
          </a:prstGeom>
          <a:noFill/>
          <a:ln>
            <a:noFill/>
          </a:ln>
        </p:spPr>
        <p:txBody>
          <a:bodyPr spcFirstLastPara="1" wrap="square" lIns="121900" tIns="60933" rIns="121900" bIns="60933" anchor="t" anchorCtr="0">
            <a:normAutofit/>
          </a:bodyPr>
          <a:lstStyle/>
          <a:p>
            <a:pPr marL="0" indent="0">
              <a:lnSpc>
                <a:spcPct val="70000"/>
              </a:lnSpc>
              <a:spcBef>
                <a:spcPts val="0"/>
              </a:spcBef>
              <a:buSzPts val="1000"/>
              <a:buNone/>
            </a:pPr>
            <a:r>
              <a:rPr lang="en-US" sz="1333" b="1" dirty="0" err="1"/>
              <a:t>Jabatan</a:t>
            </a:r>
            <a:r>
              <a:rPr lang="en-US" sz="1333" b="1" dirty="0"/>
              <a:t> </a:t>
            </a:r>
            <a:r>
              <a:rPr lang="en-US" sz="1333" b="1" dirty="0" err="1"/>
              <a:t>Akademik</a:t>
            </a:r>
            <a:r>
              <a:rPr lang="en-US" sz="1333" b="1" dirty="0"/>
              <a:t>: </a:t>
            </a:r>
            <a:r>
              <a:rPr lang="en-US" sz="1333" b="1" dirty="0" err="1"/>
              <a:t>Lektor</a:t>
            </a:r>
            <a:endParaRPr dirty="0"/>
          </a:p>
          <a:p>
            <a:pPr marL="0" indent="0">
              <a:lnSpc>
                <a:spcPct val="70000"/>
              </a:lnSpc>
              <a:spcBef>
                <a:spcPts val="933"/>
              </a:spcBef>
              <a:buSzPts val="1000"/>
              <a:buNone/>
            </a:pPr>
            <a:endParaRPr sz="1333" b="1" dirty="0"/>
          </a:p>
          <a:p>
            <a:pPr marL="0" indent="0">
              <a:lnSpc>
                <a:spcPct val="70000"/>
              </a:lnSpc>
              <a:spcBef>
                <a:spcPts val="933"/>
              </a:spcBef>
              <a:buSzPts val="1000"/>
              <a:buNone/>
            </a:pPr>
            <a:r>
              <a:rPr lang="en-US" sz="1333" b="1" dirty="0" err="1"/>
              <a:t>Latar</a:t>
            </a:r>
            <a:r>
              <a:rPr lang="en-US" sz="1333" b="1" dirty="0"/>
              <a:t> </a:t>
            </a:r>
            <a:r>
              <a:rPr lang="en-US" sz="1333" b="1" dirty="0" err="1"/>
              <a:t>Belakang</a:t>
            </a:r>
            <a:r>
              <a:rPr lang="en-US" sz="1333" b="1" dirty="0"/>
              <a:t> Pendidikan:</a:t>
            </a:r>
            <a:endParaRPr dirty="0"/>
          </a:p>
          <a:p>
            <a:pPr marL="0" indent="0">
              <a:lnSpc>
                <a:spcPct val="70000"/>
              </a:lnSpc>
              <a:spcBef>
                <a:spcPts val="933"/>
              </a:spcBef>
              <a:buSzPts val="1000"/>
            </a:pPr>
            <a:r>
              <a:rPr lang="en-US" sz="1333" dirty="0"/>
              <a:t> S1: Prodi Teknik </a:t>
            </a:r>
            <a:r>
              <a:rPr lang="en-US" sz="1333" dirty="0" err="1"/>
              <a:t>Elektro</a:t>
            </a:r>
            <a:r>
              <a:rPr lang="en-US" sz="1333" dirty="0"/>
              <a:t> – </a:t>
            </a:r>
            <a:r>
              <a:rPr lang="en-US" sz="1333" dirty="0" err="1"/>
              <a:t>Fakultas</a:t>
            </a:r>
            <a:r>
              <a:rPr lang="en-US" sz="1333" dirty="0"/>
              <a:t> Teknik – UNUD </a:t>
            </a:r>
            <a:endParaRPr dirty="0"/>
          </a:p>
          <a:p>
            <a:pPr marL="0" indent="0">
              <a:lnSpc>
                <a:spcPct val="70000"/>
              </a:lnSpc>
              <a:spcBef>
                <a:spcPts val="933"/>
              </a:spcBef>
              <a:buSzPts val="1000"/>
            </a:pPr>
            <a:r>
              <a:rPr lang="en-US" sz="1333" dirty="0"/>
              <a:t> S2: STEI – </a:t>
            </a:r>
            <a:r>
              <a:rPr lang="en-US" sz="1333" dirty="0" err="1"/>
              <a:t>Teknologi</a:t>
            </a:r>
            <a:r>
              <a:rPr lang="en-US" sz="1333" dirty="0"/>
              <a:t> </a:t>
            </a:r>
            <a:r>
              <a:rPr lang="en-US" sz="1333" dirty="0" err="1"/>
              <a:t>Informasi</a:t>
            </a:r>
            <a:r>
              <a:rPr lang="en-US" sz="1333" dirty="0"/>
              <a:t> - ITB</a:t>
            </a:r>
            <a:endParaRPr dirty="0"/>
          </a:p>
          <a:p>
            <a:pPr marL="0" indent="0">
              <a:lnSpc>
                <a:spcPct val="70000"/>
              </a:lnSpc>
              <a:spcBef>
                <a:spcPts val="933"/>
              </a:spcBef>
              <a:buSzPts val="1000"/>
            </a:pPr>
            <a:r>
              <a:rPr lang="en-US" sz="1333" dirty="0"/>
              <a:t> S3: Division of Electrical Engineering and Computer Science - Kanazawa University </a:t>
            </a:r>
            <a:endParaRPr dirty="0"/>
          </a:p>
          <a:p>
            <a:pPr marL="0" indent="0">
              <a:lnSpc>
                <a:spcPct val="70000"/>
              </a:lnSpc>
              <a:spcBef>
                <a:spcPts val="933"/>
              </a:spcBef>
              <a:buSzPts val="1000"/>
              <a:buNone/>
            </a:pPr>
            <a:endParaRPr sz="1333" b="1" dirty="0"/>
          </a:p>
          <a:p>
            <a:pPr marL="0" indent="0">
              <a:lnSpc>
                <a:spcPct val="70000"/>
              </a:lnSpc>
              <a:spcBef>
                <a:spcPts val="933"/>
              </a:spcBef>
              <a:buSzPts val="1000"/>
              <a:buNone/>
            </a:pPr>
            <a:r>
              <a:rPr lang="en-US" sz="1333" b="1" dirty="0"/>
              <a:t>Riwayat/</a:t>
            </a:r>
            <a:r>
              <a:rPr lang="en-US" sz="1333" b="1" dirty="0" err="1"/>
              <a:t>Pengalaman</a:t>
            </a:r>
            <a:r>
              <a:rPr lang="en-US" sz="1333" b="1" dirty="0"/>
              <a:t> </a:t>
            </a:r>
            <a:r>
              <a:rPr lang="en-US" sz="1333" b="1" dirty="0" err="1"/>
              <a:t>Pekerjaan</a:t>
            </a:r>
            <a:r>
              <a:rPr lang="en-US" sz="1333" b="1" dirty="0"/>
              <a:t>:</a:t>
            </a:r>
            <a:endParaRPr dirty="0"/>
          </a:p>
          <a:p>
            <a:pPr marL="0" indent="0">
              <a:lnSpc>
                <a:spcPct val="70000"/>
              </a:lnSpc>
              <a:spcBef>
                <a:spcPts val="933"/>
              </a:spcBef>
              <a:buSzPts val="1000"/>
            </a:pPr>
            <a:r>
              <a:rPr lang="en-US" sz="1333" dirty="0"/>
              <a:t> </a:t>
            </a:r>
            <a:r>
              <a:rPr lang="en-US" sz="1333" dirty="0" err="1"/>
              <a:t>Dosen</a:t>
            </a:r>
            <a:r>
              <a:rPr lang="en-US" sz="1333" dirty="0"/>
              <a:t> (2003)</a:t>
            </a:r>
          </a:p>
          <a:p>
            <a:pPr marL="0" indent="0">
              <a:lnSpc>
                <a:spcPct val="70000"/>
              </a:lnSpc>
              <a:spcBef>
                <a:spcPts val="933"/>
              </a:spcBef>
              <a:buSzPts val="1000"/>
            </a:pPr>
            <a:r>
              <a:rPr lang="en-US" sz="1333" dirty="0"/>
              <a:t> Web designer </a:t>
            </a:r>
            <a:r>
              <a:rPr lang="en-US" sz="1333" dirty="0" err="1"/>
              <a:t>CV.Synergy</a:t>
            </a:r>
            <a:r>
              <a:rPr lang="en-US" sz="1333" dirty="0"/>
              <a:t> Interactive Marketing (</a:t>
            </a:r>
            <a:r>
              <a:rPr lang="en-US" sz="1333" dirty="0">
                <a:hlinkClick r:id="rId3"/>
              </a:rPr>
              <a:t>www.syn-i.com</a:t>
            </a:r>
            <a:r>
              <a:rPr lang="en-US" sz="1333" dirty="0"/>
              <a:t>) (2002)</a:t>
            </a:r>
            <a:endParaRPr sz="1333" dirty="0"/>
          </a:p>
          <a:p>
            <a:pPr marL="0" indent="0">
              <a:lnSpc>
                <a:spcPct val="70000"/>
              </a:lnSpc>
              <a:spcBef>
                <a:spcPts val="933"/>
              </a:spcBef>
              <a:buSzPts val="1000"/>
            </a:pPr>
            <a:r>
              <a:rPr lang="en-US" sz="1333" dirty="0"/>
              <a:t> Editor dan Web designer balifolder.com (2001)</a:t>
            </a:r>
            <a:endParaRPr dirty="0"/>
          </a:p>
          <a:p>
            <a:pPr marL="228594" indent="-143930">
              <a:buSzPts val="1000"/>
              <a:buNone/>
            </a:pPr>
            <a:endParaRPr sz="1333" dirty="0"/>
          </a:p>
        </p:txBody>
      </p:sp>
      <p:sp>
        <p:nvSpPr>
          <p:cNvPr id="98" name="Google Shape;98;p2"/>
          <p:cNvSpPr txBox="1"/>
          <p:nvPr/>
        </p:nvSpPr>
        <p:spPr>
          <a:xfrm>
            <a:off x="1085849" y="1691216"/>
            <a:ext cx="1877483" cy="2393949"/>
          </a:xfrm>
          <a:prstGeom prst="rect">
            <a:avLst/>
          </a:prstGeom>
          <a:solidFill>
            <a:schemeClr val="accent1"/>
          </a:solidFill>
          <a:ln w="12700" cap="flat" cmpd="sng">
            <a:solidFill>
              <a:srgbClr val="A2A2A2"/>
            </a:solidFill>
            <a:prstDash val="solid"/>
            <a:miter lim="800000"/>
            <a:headEnd type="none" w="sm" len="sm"/>
            <a:tailEnd type="none" w="sm" len="sm"/>
          </a:ln>
        </p:spPr>
        <p:txBody>
          <a:bodyPr spcFirstLastPara="1" wrap="square" lIns="121900" tIns="60933" rIns="121900" bIns="60933" anchor="ctr" anchorCtr="0">
            <a:noAutofit/>
          </a:bodyPr>
          <a:lstStyle/>
          <a:p>
            <a:pPr algn="ctr">
              <a:buSzPts val="1300"/>
            </a:pPr>
            <a:r>
              <a:rPr lang="en-US" sz="1733" dirty="0" err="1">
                <a:latin typeface="Corbel"/>
                <a:ea typeface="Corbel"/>
                <a:cs typeface="Corbel"/>
                <a:sym typeface="Corbel"/>
              </a:rPr>
              <a:t>Poto</a:t>
            </a:r>
            <a:br>
              <a:rPr lang="en-US" sz="1733" dirty="0">
                <a:latin typeface="Corbel"/>
                <a:ea typeface="Corbel"/>
                <a:cs typeface="Corbel"/>
                <a:sym typeface="Corbel"/>
              </a:rPr>
            </a:br>
            <a:r>
              <a:rPr lang="en-US" sz="1733" dirty="0" err="1">
                <a:latin typeface="Corbel"/>
                <a:ea typeface="Corbel"/>
                <a:cs typeface="Corbel"/>
                <a:sym typeface="Corbel"/>
              </a:rPr>
              <a:t>Pengajar</a:t>
            </a:r>
            <a:endParaRPr sz="1867" dirty="0"/>
          </a:p>
        </p:txBody>
      </p:sp>
      <p:sp>
        <p:nvSpPr>
          <p:cNvPr id="99" name="Google Shape;99;p2"/>
          <p:cNvSpPr txBox="1"/>
          <p:nvPr/>
        </p:nvSpPr>
        <p:spPr>
          <a:xfrm>
            <a:off x="499534" y="4387850"/>
            <a:ext cx="3028949" cy="1631949"/>
          </a:xfrm>
          <a:prstGeom prst="rect">
            <a:avLst/>
          </a:prstGeom>
          <a:noFill/>
          <a:ln>
            <a:noFill/>
          </a:ln>
        </p:spPr>
        <p:txBody>
          <a:bodyPr spcFirstLastPara="1" wrap="square" lIns="91300" tIns="45633" rIns="91300" bIns="45633" anchor="t" anchorCtr="0">
            <a:normAutofit/>
          </a:bodyPr>
          <a:lstStyle/>
          <a:p>
            <a:pPr algn="ctr">
              <a:lnSpc>
                <a:spcPct val="80000"/>
              </a:lnSpc>
              <a:buClr>
                <a:schemeClr val="dk1"/>
              </a:buClr>
              <a:buSzPts val="1100"/>
            </a:pPr>
            <a:r>
              <a:rPr lang="en-US" sz="1467" b="1" dirty="0" err="1">
                <a:solidFill>
                  <a:schemeClr val="dk1"/>
                </a:solidFill>
                <a:latin typeface="Corbel"/>
                <a:ea typeface="Corbel"/>
                <a:cs typeface="Corbel"/>
                <a:sym typeface="Corbel"/>
              </a:rPr>
              <a:t>Contak</a:t>
            </a:r>
            <a:r>
              <a:rPr lang="en-US" sz="1467" b="1" dirty="0">
                <a:solidFill>
                  <a:schemeClr val="dk1"/>
                </a:solidFill>
                <a:latin typeface="Corbel"/>
                <a:ea typeface="Corbel"/>
                <a:cs typeface="Corbel"/>
                <a:sym typeface="Corbel"/>
              </a:rPr>
              <a:t> </a:t>
            </a:r>
            <a:r>
              <a:rPr lang="en-US" sz="1467" b="1" dirty="0" err="1">
                <a:solidFill>
                  <a:schemeClr val="dk1"/>
                </a:solidFill>
                <a:latin typeface="Corbel"/>
                <a:ea typeface="Corbel"/>
                <a:cs typeface="Corbel"/>
                <a:sym typeface="Corbel"/>
              </a:rPr>
              <a:t>Pengajar</a:t>
            </a:r>
            <a:r>
              <a:rPr lang="en-US" sz="1467" b="1" dirty="0">
                <a:solidFill>
                  <a:schemeClr val="dk1"/>
                </a:solidFill>
                <a:latin typeface="Corbel"/>
                <a:ea typeface="Corbel"/>
                <a:cs typeface="Corbel"/>
                <a:sym typeface="Corbel"/>
              </a:rPr>
              <a:t>:</a:t>
            </a:r>
            <a:endParaRPr sz="1867" dirty="0"/>
          </a:p>
          <a:p>
            <a:pPr algn="ctr">
              <a:lnSpc>
                <a:spcPct val="80000"/>
              </a:lnSpc>
              <a:spcBef>
                <a:spcPts val="1333"/>
              </a:spcBef>
              <a:buClr>
                <a:schemeClr val="dk1"/>
              </a:buClr>
              <a:buSzPts val="1000"/>
            </a:pPr>
            <a:r>
              <a:rPr lang="en-US" sz="1333" dirty="0" err="1">
                <a:solidFill>
                  <a:schemeClr val="dk1"/>
                </a:solidFill>
                <a:latin typeface="Corbel"/>
                <a:ea typeface="Corbel"/>
                <a:cs typeface="Corbel"/>
                <a:sym typeface="Corbel"/>
              </a:rPr>
              <a:t>Ponsel</a:t>
            </a:r>
            <a:r>
              <a:rPr lang="en-US" sz="1333" dirty="0">
                <a:solidFill>
                  <a:schemeClr val="dk1"/>
                </a:solidFill>
                <a:latin typeface="Corbel"/>
                <a:ea typeface="Corbel"/>
                <a:cs typeface="Corbel"/>
                <a:sym typeface="Corbel"/>
              </a:rPr>
              <a:t>:</a:t>
            </a:r>
            <a:endParaRPr sz="1867" dirty="0"/>
          </a:p>
          <a:p>
            <a:pPr algn="ctr">
              <a:lnSpc>
                <a:spcPct val="80000"/>
              </a:lnSpc>
              <a:spcBef>
                <a:spcPts val="1333"/>
              </a:spcBef>
              <a:buClr>
                <a:schemeClr val="dk1"/>
              </a:buClr>
              <a:buSzPts val="1000"/>
            </a:pPr>
            <a:r>
              <a:rPr lang="en-US" sz="1333" dirty="0">
                <a:solidFill>
                  <a:schemeClr val="dk1"/>
                </a:solidFill>
                <a:latin typeface="Corbel"/>
                <a:ea typeface="Corbel"/>
                <a:cs typeface="Corbel"/>
                <a:sym typeface="Corbel"/>
              </a:rPr>
              <a:t>08123619110</a:t>
            </a:r>
            <a:endParaRPr sz="1867" dirty="0"/>
          </a:p>
          <a:p>
            <a:pPr algn="ctr">
              <a:lnSpc>
                <a:spcPct val="80000"/>
              </a:lnSpc>
              <a:spcBef>
                <a:spcPts val="1333"/>
              </a:spcBef>
              <a:buClr>
                <a:schemeClr val="dk1"/>
              </a:buClr>
              <a:buSzPts val="1000"/>
            </a:pPr>
            <a:r>
              <a:rPr lang="en-US" sz="1333" dirty="0">
                <a:solidFill>
                  <a:schemeClr val="dk1"/>
                </a:solidFill>
                <a:latin typeface="Corbel"/>
                <a:ea typeface="Corbel"/>
                <a:cs typeface="Corbel"/>
                <a:sym typeface="Corbel"/>
              </a:rPr>
              <a:t>Email:</a:t>
            </a:r>
            <a:endParaRPr sz="1867" dirty="0"/>
          </a:p>
          <a:p>
            <a:pPr algn="ctr">
              <a:lnSpc>
                <a:spcPct val="80000"/>
              </a:lnSpc>
              <a:spcBef>
                <a:spcPts val="1333"/>
              </a:spcBef>
              <a:buClr>
                <a:schemeClr val="dk1"/>
              </a:buClr>
              <a:buSzPts val="1000"/>
            </a:pPr>
            <a:r>
              <a:rPr lang="en-US" sz="1333" dirty="0">
                <a:solidFill>
                  <a:schemeClr val="dk1"/>
                </a:solidFill>
                <a:latin typeface="Corbel"/>
                <a:ea typeface="Corbel"/>
                <a:cs typeface="Corbel"/>
                <a:sym typeface="Corbel"/>
              </a:rPr>
              <a:t>bayupati@unud.ac.id</a:t>
            </a:r>
            <a:endParaRPr sz="1867" dirty="0"/>
          </a:p>
          <a:p>
            <a:pPr>
              <a:buSzPts val="1000"/>
            </a:pPr>
            <a:endParaRPr sz="1333" dirty="0">
              <a:solidFill>
                <a:schemeClr val="dk1"/>
              </a:solidFill>
              <a:latin typeface="Corbel"/>
              <a:ea typeface="Corbel"/>
              <a:cs typeface="Corbel"/>
              <a:sym typeface="Corbel"/>
            </a:endParaRPr>
          </a:p>
        </p:txBody>
      </p:sp>
      <p:sp>
        <p:nvSpPr>
          <p:cNvPr id="100" name="Google Shape;100;p2"/>
          <p:cNvSpPr txBox="1"/>
          <p:nvPr/>
        </p:nvSpPr>
        <p:spPr>
          <a:xfrm>
            <a:off x="-1" y="6425364"/>
            <a:ext cx="609200" cy="365200"/>
          </a:xfrm>
          <a:prstGeom prst="rect">
            <a:avLst/>
          </a:prstGeom>
          <a:noFill/>
          <a:ln>
            <a:noFill/>
          </a:ln>
        </p:spPr>
        <p:txBody>
          <a:bodyPr spcFirstLastPara="1" wrap="square" lIns="121900" tIns="60933" rIns="121900" bIns="60933" anchor="ctr" anchorCtr="0">
            <a:normAutofit/>
          </a:bodyPr>
          <a:lstStyle/>
          <a:p>
            <a:pPr algn="r">
              <a:buSzPts val="1000"/>
            </a:pPr>
            <a:fld id="{00000000-1234-1234-1234-123412341234}" type="slidenum">
              <a:rPr lang="en-US" sz="1333"/>
              <a:pPr algn="r">
                <a:buSzPts val="1000"/>
              </a:pPr>
              <a:t>2</a:t>
            </a:fld>
            <a:endParaRPr sz="1333"/>
          </a:p>
        </p:txBody>
      </p:sp>
      <p:pic>
        <p:nvPicPr>
          <p:cNvPr id="5" name="Picture 4">
            <a:extLst>
              <a:ext uri="{FF2B5EF4-FFF2-40B4-BE49-F238E27FC236}">
                <a16:creationId xmlns:a16="http://schemas.microsoft.com/office/drawing/2014/main" id="{986E5C39-B62B-42A4-AB14-02CEF6CFF0F1}"/>
              </a:ext>
            </a:extLst>
          </p:cNvPr>
          <p:cNvPicPr>
            <a:picLocks noChangeAspect="1"/>
          </p:cNvPicPr>
          <p:nvPr/>
        </p:nvPicPr>
        <p:blipFill>
          <a:blip r:embed="rId4"/>
          <a:stretch>
            <a:fillRect/>
          </a:stretch>
        </p:blipFill>
        <p:spPr>
          <a:xfrm>
            <a:off x="1085849" y="1593849"/>
            <a:ext cx="1877483" cy="25668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77"/>
          <p:cNvSpPr txBox="1">
            <a:spLocks noGrp="1"/>
          </p:cNvSpPr>
          <p:nvPr>
            <p:ph type="title"/>
          </p:nvPr>
        </p:nvSpPr>
        <p:spPr>
          <a:xfrm>
            <a:off x="525162" y="902510"/>
            <a:ext cx="10645200" cy="820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Ekosistem Big Data</a:t>
            </a:r>
            <a:endParaRPr/>
          </a:p>
        </p:txBody>
      </p:sp>
      <p:sp>
        <p:nvSpPr>
          <p:cNvPr id="334" name="Google Shape;334;p77"/>
          <p:cNvSpPr txBox="1"/>
          <p:nvPr/>
        </p:nvSpPr>
        <p:spPr>
          <a:xfrm>
            <a:off x="1287409" y="17233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35" name="Google Shape;335;p77"/>
          <p:cNvSpPr/>
          <p:nvPr/>
        </p:nvSpPr>
        <p:spPr>
          <a:xfrm>
            <a:off x="5615695" y="2067892"/>
            <a:ext cx="4577700" cy="3446700"/>
          </a:xfrm>
          <a:prstGeom prst="rect">
            <a:avLst/>
          </a:prstGeom>
          <a:solidFill>
            <a:srgbClr val="595959"/>
          </a:solidFill>
          <a:ln w="25400" cap="flat" cmpd="sng">
            <a:solidFill>
              <a:srgbClr val="16161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336" name="Google Shape;336;p77"/>
          <p:cNvSpPr/>
          <p:nvPr/>
        </p:nvSpPr>
        <p:spPr>
          <a:xfrm>
            <a:off x="1231161" y="2084415"/>
            <a:ext cx="4227900" cy="3446700"/>
          </a:xfrm>
          <a:prstGeom prst="rect">
            <a:avLst/>
          </a:prstGeom>
          <a:solidFill>
            <a:srgbClr val="595959"/>
          </a:solidFill>
          <a:ln w="25400" cap="flat" cmpd="sng">
            <a:solidFill>
              <a:srgbClr val="16161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nvGrpSpPr>
          <p:cNvPr id="337" name="Google Shape;337;p77"/>
          <p:cNvGrpSpPr/>
          <p:nvPr/>
        </p:nvGrpSpPr>
        <p:grpSpPr>
          <a:xfrm>
            <a:off x="1231165" y="2073402"/>
            <a:ext cx="1987540" cy="3378391"/>
            <a:chOff x="152400" y="1119843"/>
            <a:chExt cx="1828800" cy="3356907"/>
          </a:xfrm>
        </p:grpSpPr>
        <p:sp>
          <p:nvSpPr>
            <p:cNvPr id="338" name="Google Shape;338;p77"/>
            <p:cNvSpPr txBox="1"/>
            <p:nvPr/>
          </p:nvSpPr>
          <p:spPr>
            <a:xfrm>
              <a:off x="152400" y="1119843"/>
              <a:ext cx="1828800" cy="613707"/>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rgbClr val="000000"/>
                </a:buClr>
                <a:buSzPts val="1600"/>
                <a:buFont typeface="Arial"/>
                <a:buNone/>
              </a:pPr>
              <a:r>
                <a:rPr lang="en-US" sz="1600" b="1" i="0" u="none" strike="noStrike" cap="none">
                  <a:solidFill>
                    <a:srgbClr val="FFFFFF"/>
                  </a:solidFill>
                  <a:latin typeface="Arial"/>
                  <a:ea typeface="Arial"/>
                  <a:cs typeface="Arial"/>
                  <a:sym typeface="Arial"/>
                </a:rPr>
                <a:t>Data Sources</a:t>
              </a:r>
              <a:endParaRPr sz="1600" b="1" i="0" u="none" strike="noStrike" cap="none">
                <a:solidFill>
                  <a:srgbClr val="FFFFFF"/>
                </a:solidFill>
                <a:latin typeface="Arial"/>
                <a:ea typeface="Arial"/>
                <a:cs typeface="Arial"/>
                <a:sym typeface="Arial"/>
              </a:endParaRPr>
            </a:p>
          </p:txBody>
        </p:sp>
        <p:sp>
          <p:nvSpPr>
            <p:cNvPr id="339" name="Google Shape;339;p77"/>
            <p:cNvSpPr/>
            <p:nvPr/>
          </p:nvSpPr>
          <p:spPr>
            <a:xfrm>
              <a:off x="257025" y="1832102"/>
              <a:ext cx="1480601" cy="2644648"/>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340" name="Google Shape;340;p77"/>
            <p:cNvSpPr/>
            <p:nvPr/>
          </p:nvSpPr>
          <p:spPr>
            <a:xfrm>
              <a:off x="475562" y="1947507"/>
              <a:ext cx="1086064" cy="838200"/>
            </a:xfrm>
            <a:prstGeom prst="can">
              <a:avLst>
                <a:gd name="adj" fmla="val 25000"/>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ERP, CRM, OLAP</a:t>
              </a:r>
              <a:endParaRPr sz="1400" b="0" i="0" u="none" strike="noStrike" cap="none">
                <a:solidFill>
                  <a:srgbClr val="000000"/>
                </a:solidFill>
                <a:latin typeface="Arial"/>
                <a:ea typeface="Arial"/>
                <a:cs typeface="Arial"/>
                <a:sym typeface="Arial"/>
              </a:endParaRPr>
            </a:p>
          </p:txBody>
        </p:sp>
        <p:pic>
          <p:nvPicPr>
            <p:cNvPr id="341" name="Google Shape;341;p77" descr="Excel - Free logo icons"/>
            <p:cNvPicPr preferRelativeResize="0"/>
            <p:nvPr/>
          </p:nvPicPr>
          <p:blipFill rotWithShape="1">
            <a:blip r:embed="rId3">
              <a:alphaModFix/>
            </a:blip>
            <a:srcRect/>
            <a:stretch/>
          </p:blipFill>
          <p:spPr>
            <a:xfrm>
              <a:off x="292367" y="2886229"/>
              <a:ext cx="685800" cy="685800"/>
            </a:xfrm>
            <a:prstGeom prst="flowChartConnector">
              <a:avLst/>
            </a:prstGeom>
            <a:noFill/>
            <a:ln>
              <a:noFill/>
            </a:ln>
          </p:spPr>
        </p:pic>
        <p:pic>
          <p:nvPicPr>
            <p:cNvPr id="342" name="Google Shape;342;p77" descr="Social Icons Circles - Social Media Icons Horizontal Transparent PNG -  705x545 - Free Download on NicePNG"/>
            <p:cNvPicPr preferRelativeResize="0"/>
            <p:nvPr/>
          </p:nvPicPr>
          <p:blipFill rotWithShape="1">
            <a:blip r:embed="rId4">
              <a:alphaModFix/>
            </a:blip>
            <a:srcRect/>
            <a:stretch/>
          </p:blipFill>
          <p:spPr>
            <a:xfrm>
              <a:off x="324735" y="3752411"/>
              <a:ext cx="625492" cy="582113"/>
            </a:xfrm>
            <a:prstGeom prst="flowChartConnector">
              <a:avLst/>
            </a:prstGeom>
            <a:noFill/>
            <a:ln>
              <a:noFill/>
            </a:ln>
          </p:spPr>
        </p:pic>
        <p:pic>
          <p:nvPicPr>
            <p:cNvPr id="343" name="Google Shape;343;p77" descr="Audio Video Icon #120230 - Free Icons Library"/>
            <p:cNvPicPr preferRelativeResize="0"/>
            <p:nvPr/>
          </p:nvPicPr>
          <p:blipFill rotWithShape="1">
            <a:blip r:embed="rId5">
              <a:alphaModFix/>
            </a:blip>
            <a:srcRect/>
            <a:stretch/>
          </p:blipFill>
          <p:spPr>
            <a:xfrm>
              <a:off x="1013509" y="3690995"/>
              <a:ext cx="704944" cy="704944"/>
            </a:xfrm>
            <a:prstGeom prst="rect">
              <a:avLst/>
            </a:prstGeom>
            <a:noFill/>
            <a:ln>
              <a:noFill/>
            </a:ln>
          </p:spPr>
        </p:pic>
        <p:pic>
          <p:nvPicPr>
            <p:cNvPr id="344" name="Google Shape;344;p77" descr="Online article, internet article, blog post, article, internet journal, blogging  icon - Download on Iconfinder"/>
            <p:cNvPicPr preferRelativeResize="0"/>
            <p:nvPr/>
          </p:nvPicPr>
          <p:blipFill rotWithShape="1">
            <a:blip r:embed="rId6">
              <a:alphaModFix/>
            </a:blip>
            <a:srcRect/>
            <a:stretch/>
          </p:blipFill>
          <p:spPr>
            <a:xfrm>
              <a:off x="1013509" y="2888714"/>
              <a:ext cx="701759" cy="701759"/>
            </a:xfrm>
            <a:prstGeom prst="rect">
              <a:avLst/>
            </a:prstGeom>
            <a:noFill/>
            <a:ln>
              <a:noFill/>
            </a:ln>
          </p:spPr>
        </p:pic>
      </p:grpSp>
      <p:grpSp>
        <p:nvGrpSpPr>
          <p:cNvPr id="345" name="Google Shape;345;p77"/>
          <p:cNvGrpSpPr/>
          <p:nvPr/>
        </p:nvGrpSpPr>
        <p:grpSpPr>
          <a:xfrm>
            <a:off x="3021215" y="2084413"/>
            <a:ext cx="2438109" cy="3360898"/>
            <a:chOff x="1799482" y="1137225"/>
            <a:chExt cx="2243383" cy="3339525"/>
          </a:xfrm>
        </p:grpSpPr>
        <p:sp>
          <p:nvSpPr>
            <p:cNvPr id="346" name="Google Shape;346;p77"/>
            <p:cNvSpPr/>
            <p:nvPr/>
          </p:nvSpPr>
          <p:spPr>
            <a:xfrm>
              <a:off x="2272765" y="1831259"/>
              <a:ext cx="1533412" cy="264549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Streaming</a:t>
              </a:r>
              <a:r>
                <a:rPr lang="en-US" sz="1600" b="0" i="0" u="none" strike="noStrike" cap="none">
                  <a:solidFill>
                    <a:srgbClr val="FFFFF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Distributed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Storage</a:t>
              </a:r>
              <a:endParaRPr sz="1600" b="0" i="0" u="none" strike="noStrike" cap="none">
                <a:solidFill>
                  <a:srgbClr val="000000"/>
                </a:solidFill>
                <a:latin typeface="Arial"/>
                <a:ea typeface="Arial"/>
                <a:cs typeface="Arial"/>
                <a:sym typeface="Arial"/>
              </a:endParaRPr>
            </a:p>
          </p:txBody>
        </p:sp>
        <p:sp>
          <p:nvSpPr>
            <p:cNvPr id="347" name="Google Shape;347;p77"/>
            <p:cNvSpPr txBox="1"/>
            <p:nvPr/>
          </p:nvSpPr>
          <p:spPr>
            <a:xfrm>
              <a:off x="2214065" y="1137225"/>
              <a:ext cx="1828800" cy="613707"/>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000000"/>
                </a:buClr>
                <a:buSzPts val="1600"/>
                <a:buFont typeface="Arial"/>
                <a:buNone/>
              </a:pPr>
              <a:r>
                <a:rPr lang="en-US" sz="1600" b="1" i="0" u="none" strike="noStrike" cap="none">
                  <a:solidFill>
                    <a:srgbClr val="FFFFFF"/>
                  </a:solidFill>
                  <a:latin typeface="Arial"/>
                  <a:ea typeface="Arial"/>
                  <a:cs typeface="Arial"/>
                  <a:sym typeface="Arial"/>
                </a:rPr>
                <a:t>Acquisition </a:t>
              </a:r>
              <a:endParaRPr sz="1400" b="0" i="0" u="none" strike="noStrike" cap="none">
                <a:solidFill>
                  <a:srgbClr val="000000"/>
                </a:solidFill>
                <a:latin typeface="Arial"/>
                <a:ea typeface="Arial"/>
                <a:cs typeface="Arial"/>
                <a:sym typeface="Arial"/>
              </a:endParaRPr>
            </a:p>
            <a:p>
              <a:pPr marL="0" marR="0" lvl="0" indent="0" algn="ctr" rtl="0">
                <a:lnSpc>
                  <a:spcPct val="110000"/>
                </a:lnSpc>
                <a:spcBef>
                  <a:spcPts val="0"/>
                </a:spcBef>
                <a:spcAft>
                  <a:spcPts val="0"/>
                </a:spcAft>
                <a:buClr>
                  <a:srgbClr val="000000"/>
                </a:buClr>
                <a:buSzPts val="1600"/>
                <a:buFont typeface="Arial"/>
                <a:buNone/>
              </a:pPr>
              <a:r>
                <a:rPr lang="en-US" sz="1600" b="1" i="0" u="none" strike="noStrike" cap="none">
                  <a:solidFill>
                    <a:srgbClr val="FFFFFF"/>
                  </a:solidFill>
                  <a:latin typeface="Arial"/>
                  <a:ea typeface="Arial"/>
                  <a:cs typeface="Arial"/>
                  <a:sym typeface="Arial"/>
                </a:rPr>
                <a:t>and Storage</a:t>
              </a:r>
              <a:endParaRPr sz="1600" b="1" i="0" u="none" strike="noStrike" cap="none">
                <a:solidFill>
                  <a:srgbClr val="FFFFFF"/>
                </a:solidFill>
                <a:latin typeface="Arial"/>
                <a:ea typeface="Arial"/>
                <a:cs typeface="Arial"/>
                <a:sym typeface="Arial"/>
              </a:endParaRPr>
            </a:p>
          </p:txBody>
        </p:sp>
        <p:sp>
          <p:nvSpPr>
            <p:cNvPr id="348" name="Google Shape;348;p77"/>
            <p:cNvSpPr/>
            <p:nvPr/>
          </p:nvSpPr>
          <p:spPr>
            <a:xfrm>
              <a:off x="1799482" y="2889911"/>
              <a:ext cx="473283" cy="447860"/>
            </a:xfrm>
            <a:prstGeom prst="rightArrow">
              <a:avLst>
                <a:gd name="adj1" fmla="val 50000"/>
                <a:gd name="adj2" fmla="val 50000"/>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pic>
          <p:nvPicPr>
            <p:cNvPr id="349" name="Google Shape;349;p77" descr="Batch Icon Images, Stock Photos &amp; Vectors | Shutterstock"/>
            <p:cNvPicPr preferRelativeResize="0"/>
            <p:nvPr/>
          </p:nvPicPr>
          <p:blipFill rotWithShape="1">
            <a:blip r:embed="rId7">
              <a:alphaModFix/>
            </a:blip>
            <a:srcRect t="9809" b="24045"/>
            <a:stretch/>
          </p:blipFill>
          <p:spPr>
            <a:xfrm>
              <a:off x="2496945" y="2237988"/>
              <a:ext cx="779656" cy="555370"/>
            </a:xfrm>
            <a:prstGeom prst="flowChartConnector">
              <a:avLst/>
            </a:prstGeom>
            <a:noFill/>
            <a:ln>
              <a:noFill/>
            </a:ln>
          </p:spPr>
        </p:pic>
        <p:sp>
          <p:nvSpPr>
            <p:cNvPr id="350" name="Google Shape;350;p77"/>
            <p:cNvSpPr txBox="1"/>
            <p:nvPr/>
          </p:nvSpPr>
          <p:spPr>
            <a:xfrm>
              <a:off x="2532185" y="1886750"/>
              <a:ext cx="1209759" cy="336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Batch</a:t>
              </a:r>
              <a:endParaRPr sz="1400" b="0" i="0" u="none" strike="noStrike" cap="none">
                <a:solidFill>
                  <a:srgbClr val="000000"/>
                </a:solidFill>
                <a:latin typeface="Arial"/>
                <a:ea typeface="Arial"/>
                <a:cs typeface="Arial"/>
                <a:sym typeface="Arial"/>
              </a:endParaRPr>
            </a:p>
          </p:txBody>
        </p:sp>
        <p:sp>
          <p:nvSpPr>
            <p:cNvPr id="351" name="Google Shape;351;p77"/>
            <p:cNvSpPr/>
            <p:nvPr/>
          </p:nvSpPr>
          <p:spPr>
            <a:xfrm>
              <a:off x="2366870" y="3395190"/>
              <a:ext cx="993245" cy="343022"/>
            </a:xfrm>
            <a:custGeom>
              <a:avLst/>
              <a:gdLst/>
              <a:ahLst/>
              <a:cxnLst/>
              <a:rect l="l" t="t" r="r" b="b"/>
              <a:pathLst>
                <a:path w="1958272" h="194257" extrusionOk="0">
                  <a:moveTo>
                    <a:pt x="0" y="24293"/>
                  </a:moveTo>
                  <a:cubicBezTo>
                    <a:pt x="31693" y="37780"/>
                    <a:pt x="63387" y="51267"/>
                    <a:pt x="97104" y="72846"/>
                  </a:cubicBezTo>
                  <a:cubicBezTo>
                    <a:pt x="130821" y="94425"/>
                    <a:pt x="147004" y="161858"/>
                    <a:pt x="202300" y="153766"/>
                  </a:cubicBezTo>
                  <a:cubicBezTo>
                    <a:pt x="257596" y="145674"/>
                    <a:pt x="352003" y="18898"/>
                    <a:pt x="428877" y="24293"/>
                  </a:cubicBezTo>
                  <a:cubicBezTo>
                    <a:pt x="505751" y="29688"/>
                    <a:pt x="597461" y="186134"/>
                    <a:pt x="663546" y="186134"/>
                  </a:cubicBezTo>
                  <a:cubicBezTo>
                    <a:pt x="729631" y="186134"/>
                    <a:pt x="766045" y="22944"/>
                    <a:pt x="825387" y="24293"/>
                  </a:cubicBezTo>
                  <a:cubicBezTo>
                    <a:pt x="884729" y="25642"/>
                    <a:pt x="956208" y="196923"/>
                    <a:pt x="1019596" y="194226"/>
                  </a:cubicBezTo>
                  <a:cubicBezTo>
                    <a:pt x="1082984" y="191529"/>
                    <a:pt x="1140977" y="13504"/>
                    <a:pt x="1205713" y="8109"/>
                  </a:cubicBezTo>
                  <a:cubicBezTo>
                    <a:pt x="1270449" y="2714"/>
                    <a:pt x="1352719" y="163207"/>
                    <a:pt x="1408014" y="161858"/>
                  </a:cubicBezTo>
                  <a:cubicBezTo>
                    <a:pt x="1463309" y="160509"/>
                    <a:pt x="1488934" y="17"/>
                    <a:pt x="1537486" y="17"/>
                  </a:cubicBezTo>
                  <a:cubicBezTo>
                    <a:pt x="1586038" y="17"/>
                    <a:pt x="1650775" y="161858"/>
                    <a:pt x="1699327" y="161858"/>
                  </a:cubicBezTo>
                  <a:cubicBezTo>
                    <a:pt x="1747879" y="161858"/>
                    <a:pt x="1785643" y="1366"/>
                    <a:pt x="1828800" y="17"/>
                  </a:cubicBezTo>
                  <a:cubicBezTo>
                    <a:pt x="1871957" y="-1332"/>
                    <a:pt x="1915114" y="76217"/>
                    <a:pt x="1958272" y="153766"/>
                  </a:cubicBezTo>
                </a:path>
              </a:pathLst>
            </a:custGeom>
            <a:solidFill>
              <a:srgbClr val="BFBFBF"/>
            </a:solidFill>
            <a:ln w="25400" cap="flat" cmpd="sng">
              <a:solidFill>
                <a:srgbClr val="4285F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grpSp>
        <p:nvGrpSpPr>
          <p:cNvPr id="352" name="Google Shape;352;p77"/>
          <p:cNvGrpSpPr/>
          <p:nvPr/>
        </p:nvGrpSpPr>
        <p:grpSpPr>
          <a:xfrm>
            <a:off x="5319328" y="2227423"/>
            <a:ext cx="2655951" cy="3244514"/>
            <a:chOff x="3852549" y="1238389"/>
            <a:chExt cx="2698589" cy="3238361"/>
          </a:xfrm>
        </p:grpSpPr>
        <p:sp>
          <p:nvSpPr>
            <p:cNvPr id="353" name="Google Shape;353;p77"/>
            <p:cNvSpPr/>
            <p:nvPr/>
          </p:nvSpPr>
          <p:spPr>
            <a:xfrm>
              <a:off x="4325832" y="1831259"/>
              <a:ext cx="2225306" cy="2645491"/>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Statistik 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Pola</a:t>
              </a:r>
              <a:r>
                <a:rPr lang="en-US"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(korelasi, asosiasi)</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Reasoning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Machine Learning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NLP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Speech</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Vision</a:t>
              </a:r>
              <a:endParaRPr sz="1400" b="0" i="0" u="none" strike="noStrike" cap="none">
                <a:solidFill>
                  <a:srgbClr val="000000"/>
                </a:solidFill>
                <a:latin typeface="Arial"/>
                <a:ea typeface="Arial"/>
                <a:cs typeface="Arial"/>
                <a:sym typeface="Arial"/>
              </a:endParaRPr>
            </a:p>
          </p:txBody>
        </p:sp>
        <p:sp>
          <p:nvSpPr>
            <p:cNvPr id="354" name="Google Shape;354;p77"/>
            <p:cNvSpPr txBox="1"/>
            <p:nvPr/>
          </p:nvSpPr>
          <p:spPr>
            <a:xfrm>
              <a:off x="4362915" y="1238389"/>
              <a:ext cx="1828800" cy="613707"/>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000000"/>
                </a:buClr>
                <a:buSzPts val="1600"/>
                <a:buFont typeface="Arial"/>
                <a:buNone/>
              </a:pPr>
              <a:r>
                <a:rPr lang="en-US" sz="1600" b="1" i="0" u="none" strike="noStrike" cap="none">
                  <a:solidFill>
                    <a:srgbClr val="FFFFFF"/>
                  </a:solidFill>
                  <a:latin typeface="Arial"/>
                  <a:ea typeface="Arial"/>
                  <a:cs typeface="Arial"/>
                  <a:sym typeface="Arial"/>
                </a:rPr>
                <a:t>Analytics</a:t>
              </a:r>
              <a:endParaRPr sz="1600" b="1" i="0" u="none" strike="noStrike" cap="none">
                <a:solidFill>
                  <a:srgbClr val="FFFFFF"/>
                </a:solidFill>
                <a:latin typeface="Arial"/>
                <a:ea typeface="Arial"/>
                <a:cs typeface="Arial"/>
                <a:sym typeface="Arial"/>
              </a:endParaRPr>
            </a:p>
          </p:txBody>
        </p:sp>
        <p:sp>
          <p:nvSpPr>
            <p:cNvPr id="355" name="Google Shape;355;p77"/>
            <p:cNvSpPr/>
            <p:nvPr/>
          </p:nvSpPr>
          <p:spPr>
            <a:xfrm>
              <a:off x="3852549" y="2889911"/>
              <a:ext cx="473283" cy="447860"/>
            </a:xfrm>
            <a:prstGeom prst="rightArrow">
              <a:avLst>
                <a:gd name="adj1" fmla="val 50000"/>
                <a:gd name="adj2" fmla="val 50000"/>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grpSp>
        <p:nvGrpSpPr>
          <p:cNvPr id="356" name="Google Shape;356;p77"/>
          <p:cNvGrpSpPr/>
          <p:nvPr/>
        </p:nvGrpSpPr>
        <p:grpSpPr>
          <a:xfrm>
            <a:off x="8012909" y="2065798"/>
            <a:ext cx="2451432" cy="3370079"/>
            <a:chOff x="6634593" y="1128102"/>
            <a:chExt cx="2255642" cy="3348648"/>
          </a:xfrm>
        </p:grpSpPr>
        <p:sp>
          <p:nvSpPr>
            <p:cNvPr id="357" name="Google Shape;357;p77"/>
            <p:cNvSpPr/>
            <p:nvPr/>
          </p:nvSpPr>
          <p:spPr>
            <a:xfrm>
              <a:off x="7107876" y="1831259"/>
              <a:ext cx="1533412" cy="2645491"/>
            </a:xfrm>
            <a:prstGeom prst="rect">
              <a:avLst/>
            </a:pr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   </a:t>
              </a:r>
              <a:endParaRPr sz="1600" b="0" i="0" u="none" strike="noStrike" cap="none">
                <a:solidFill>
                  <a:srgbClr val="FFFFFF"/>
                </a:solidFill>
                <a:latin typeface="Arial"/>
                <a:ea typeface="Arial"/>
                <a:cs typeface="Arial"/>
                <a:sym typeface="Arial"/>
              </a:endParaRPr>
            </a:p>
          </p:txBody>
        </p:sp>
        <p:sp>
          <p:nvSpPr>
            <p:cNvPr id="358" name="Google Shape;358;p77"/>
            <p:cNvSpPr txBox="1"/>
            <p:nvPr/>
          </p:nvSpPr>
          <p:spPr>
            <a:xfrm>
              <a:off x="7061435" y="1128102"/>
              <a:ext cx="1828800" cy="613707"/>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rgbClr val="000000"/>
                </a:buClr>
                <a:buSzPts val="1600"/>
                <a:buFont typeface="Arial"/>
                <a:buNone/>
              </a:pPr>
              <a:r>
                <a:rPr lang="en-US" sz="1600" b="1" i="0" u="none" strike="noStrike" cap="none">
                  <a:solidFill>
                    <a:srgbClr val="FFFFFF"/>
                  </a:solidFill>
                  <a:latin typeface="Arial"/>
                  <a:ea typeface="Arial"/>
                  <a:cs typeface="Arial"/>
                  <a:sym typeface="Arial"/>
                </a:rPr>
                <a:t>Consumption</a:t>
              </a:r>
              <a:endParaRPr sz="1600" b="1" i="0" u="none" strike="noStrike" cap="none">
                <a:solidFill>
                  <a:srgbClr val="FFFFFF"/>
                </a:solidFill>
                <a:latin typeface="Arial"/>
                <a:ea typeface="Arial"/>
                <a:cs typeface="Arial"/>
                <a:sym typeface="Arial"/>
              </a:endParaRPr>
            </a:p>
          </p:txBody>
        </p:sp>
        <p:sp>
          <p:nvSpPr>
            <p:cNvPr id="359" name="Google Shape;359;p77"/>
            <p:cNvSpPr/>
            <p:nvPr/>
          </p:nvSpPr>
          <p:spPr>
            <a:xfrm>
              <a:off x="6634593" y="2914594"/>
              <a:ext cx="473283" cy="447860"/>
            </a:xfrm>
            <a:prstGeom prst="rightArrow">
              <a:avLst>
                <a:gd name="adj1" fmla="val 50000"/>
                <a:gd name="adj2" fmla="val 50000"/>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pic>
          <p:nvPicPr>
            <p:cNvPr id="360" name="Google Shape;360;p77"/>
            <p:cNvPicPr preferRelativeResize="0"/>
            <p:nvPr/>
          </p:nvPicPr>
          <p:blipFill rotWithShape="1">
            <a:blip r:embed="rId8">
              <a:alphaModFix/>
            </a:blip>
            <a:srcRect/>
            <a:stretch/>
          </p:blipFill>
          <p:spPr>
            <a:xfrm>
              <a:off x="7524328" y="1910316"/>
              <a:ext cx="738969" cy="2485623"/>
            </a:xfrm>
            <a:prstGeom prst="rect">
              <a:avLst/>
            </a:prstGeom>
            <a:noFill/>
            <a:ln>
              <a:noFill/>
            </a:ln>
          </p:spPr>
        </p:pic>
      </p:grpSp>
      <p:sp>
        <p:nvSpPr>
          <p:cNvPr id="361" name="Google Shape;361;p77"/>
          <p:cNvSpPr txBox="1"/>
          <p:nvPr/>
        </p:nvSpPr>
        <p:spPr>
          <a:xfrm>
            <a:off x="9602017" y="5586396"/>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595959"/>
                </a:solidFill>
                <a:latin typeface="Arial"/>
                <a:ea typeface="Arial"/>
                <a:cs typeface="Arial"/>
                <a:sym typeface="Arial"/>
              </a:rPr>
              <a:t>20</a:t>
            </a:fld>
            <a:endParaRPr sz="1000" b="0" i="0" u="none" strike="noStrike" cap="none">
              <a:solidFill>
                <a:srgbClr val="595959"/>
              </a:solidFill>
              <a:latin typeface="Arial"/>
              <a:ea typeface="Arial"/>
              <a:cs typeface="Arial"/>
              <a:sym typeface="Arial"/>
            </a:endParaRPr>
          </a:p>
        </p:txBody>
      </p:sp>
      <p:sp>
        <p:nvSpPr>
          <p:cNvPr id="362" name="Google Shape;362;p77"/>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78"/>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Analytics on Data</a:t>
            </a:r>
            <a:endParaRPr/>
          </a:p>
        </p:txBody>
      </p:sp>
      <p:sp>
        <p:nvSpPr>
          <p:cNvPr id="368" name="Google Shape;368;p78"/>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grpSp>
        <p:nvGrpSpPr>
          <p:cNvPr id="369" name="Google Shape;369;p78"/>
          <p:cNvGrpSpPr/>
          <p:nvPr/>
        </p:nvGrpSpPr>
        <p:grpSpPr>
          <a:xfrm>
            <a:off x="525162" y="2060103"/>
            <a:ext cx="672075" cy="672073"/>
            <a:chOff x="76200" y="1350500"/>
            <a:chExt cx="504056" cy="504055"/>
          </a:xfrm>
        </p:grpSpPr>
        <p:sp>
          <p:nvSpPr>
            <p:cNvPr id="370" name="Google Shape;370;p78"/>
            <p:cNvSpPr/>
            <p:nvPr/>
          </p:nvSpPr>
          <p:spPr>
            <a:xfrm flipH="1">
              <a:off x="76201" y="1350500"/>
              <a:ext cx="504055" cy="504055"/>
            </a:xfrm>
            <a:prstGeom prst="ellipse">
              <a:avLst/>
            </a:prstGeom>
            <a:solidFill>
              <a:srgbClr val="1EA4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371" name="Google Shape;371;p78"/>
            <p:cNvSpPr txBox="1"/>
            <p:nvPr/>
          </p:nvSpPr>
          <p:spPr>
            <a:xfrm flipH="1">
              <a:off x="76200" y="1504423"/>
              <a:ext cx="504056" cy="196208"/>
            </a:xfrm>
            <a:prstGeom prst="rect">
              <a:avLst/>
            </a:prstGeom>
            <a:solidFill>
              <a:srgbClr val="1EA4B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01</a:t>
              </a:r>
              <a:endParaRPr sz="1100" b="1" i="0" u="none" strike="noStrike" cap="none">
                <a:solidFill>
                  <a:srgbClr val="FFFFFF"/>
                </a:solidFill>
                <a:latin typeface="Arial"/>
                <a:ea typeface="Arial"/>
                <a:cs typeface="Arial"/>
                <a:sym typeface="Arial"/>
              </a:endParaRPr>
            </a:p>
          </p:txBody>
        </p:sp>
      </p:grpSp>
      <p:sp>
        <p:nvSpPr>
          <p:cNvPr id="372" name="Google Shape;372;p78"/>
          <p:cNvSpPr txBox="1"/>
          <p:nvPr/>
        </p:nvSpPr>
        <p:spPr>
          <a:xfrm>
            <a:off x="1355630" y="2115604"/>
            <a:ext cx="7679700" cy="58500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Descriptive: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4C4C4C"/>
                </a:solidFill>
                <a:latin typeface="Lato"/>
                <a:ea typeface="Lato"/>
                <a:cs typeface="Lato"/>
                <a:sym typeface="Lato"/>
              </a:rPr>
              <a:t>Menjelaskan keadaan bisnis saat ini melalui data historis.</a:t>
            </a:r>
            <a:endParaRPr sz="1600" b="0" i="0" u="none" strike="noStrike" cap="none">
              <a:solidFill>
                <a:srgbClr val="4C4C4C"/>
              </a:solidFill>
              <a:latin typeface="Lato"/>
              <a:ea typeface="Lato"/>
              <a:cs typeface="Lato"/>
              <a:sym typeface="Lato"/>
            </a:endParaRPr>
          </a:p>
        </p:txBody>
      </p:sp>
      <p:grpSp>
        <p:nvGrpSpPr>
          <p:cNvPr id="373" name="Google Shape;373;p78"/>
          <p:cNvGrpSpPr/>
          <p:nvPr/>
        </p:nvGrpSpPr>
        <p:grpSpPr>
          <a:xfrm>
            <a:off x="525162" y="2797456"/>
            <a:ext cx="672075" cy="672073"/>
            <a:chOff x="76200" y="1350500"/>
            <a:chExt cx="504056" cy="504055"/>
          </a:xfrm>
        </p:grpSpPr>
        <p:sp>
          <p:nvSpPr>
            <p:cNvPr id="374" name="Google Shape;374;p78"/>
            <p:cNvSpPr/>
            <p:nvPr/>
          </p:nvSpPr>
          <p:spPr>
            <a:xfrm flipH="1">
              <a:off x="76201" y="1350500"/>
              <a:ext cx="504055" cy="504055"/>
            </a:xfrm>
            <a:prstGeom prst="ellipse">
              <a:avLst/>
            </a:prstGeom>
            <a:solidFill>
              <a:srgbClr val="1EA4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375" name="Google Shape;375;p78"/>
            <p:cNvSpPr txBox="1"/>
            <p:nvPr/>
          </p:nvSpPr>
          <p:spPr>
            <a:xfrm flipH="1">
              <a:off x="76200" y="1504423"/>
              <a:ext cx="504056" cy="196208"/>
            </a:xfrm>
            <a:prstGeom prst="rect">
              <a:avLst/>
            </a:prstGeom>
            <a:solidFill>
              <a:srgbClr val="1EA4B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02</a:t>
              </a:r>
              <a:endParaRPr sz="1100" b="1" i="0" u="none" strike="noStrike" cap="none">
                <a:solidFill>
                  <a:srgbClr val="FFFFFF"/>
                </a:solidFill>
                <a:latin typeface="Arial"/>
                <a:ea typeface="Arial"/>
                <a:cs typeface="Arial"/>
                <a:sym typeface="Arial"/>
              </a:endParaRPr>
            </a:p>
          </p:txBody>
        </p:sp>
      </p:grpSp>
      <p:sp>
        <p:nvSpPr>
          <p:cNvPr id="376" name="Google Shape;376;p78"/>
          <p:cNvSpPr txBox="1"/>
          <p:nvPr/>
        </p:nvSpPr>
        <p:spPr>
          <a:xfrm>
            <a:off x="1355630" y="2877261"/>
            <a:ext cx="7679700" cy="58500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Lato"/>
                <a:ea typeface="Lato"/>
                <a:cs typeface="Lato"/>
                <a:sym typeface="Lato"/>
              </a:rPr>
              <a:t>Diagnostic: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4C4C4C"/>
                </a:solidFill>
                <a:latin typeface="Lato"/>
                <a:ea typeface="Lato"/>
                <a:cs typeface="Lato"/>
                <a:sym typeface="Lato"/>
              </a:rPr>
              <a:t>Menjelaskan mengapa suatu masalah terjadi dengan melihat data historis.</a:t>
            </a:r>
            <a:endParaRPr sz="1600" b="0" i="0" u="none" strike="noStrike" cap="none">
              <a:solidFill>
                <a:srgbClr val="4C4C4C"/>
              </a:solidFill>
              <a:latin typeface="Lato"/>
              <a:ea typeface="Lato"/>
              <a:cs typeface="Lato"/>
              <a:sym typeface="Lato"/>
            </a:endParaRPr>
          </a:p>
        </p:txBody>
      </p:sp>
      <p:grpSp>
        <p:nvGrpSpPr>
          <p:cNvPr id="377" name="Google Shape;377;p78"/>
          <p:cNvGrpSpPr/>
          <p:nvPr/>
        </p:nvGrpSpPr>
        <p:grpSpPr>
          <a:xfrm>
            <a:off x="525162" y="3722618"/>
            <a:ext cx="672075" cy="672073"/>
            <a:chOff x="76200" y="1350500"/>
            <a:chExt cx="504056" cy="504055"/>
          </a:xfrm>
        </p:grpSpPr>
        <p:sp>
          <p:nvSpPr>
            <p:cNvPr id="378" name="Google Shape;378;p78"/>
            <p:cNvSpPr/>
            <p:nvPr/>
          </p:nvSpPr>
          <p:spPr>
            <a:xfrm flipH="1">
              <a:off x="76201" y="1350500"/>
              <a:ext cx="504055" cy="504055"/>
            </a:xfrm>
            <a:prstGeom prst="ellipse">
              <a:avLst/>
            </a:prstGeom>
            <a:solidFill>
              <a:srgbClr val="1EA4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379" name="Google Shape;379;p78"/>
            <p:cNvSpPr txBox="1"/>
            <p:nvPr/>
          </p:nvSpPr>
          <p:spPr>
            <a:xfrm flipH="1">
              <a:off x="76200" y="1504423"/>
              <a:ext cx="504056" cy="196208"/>
            </a:xfrm>
            <a:prstGeom prst="rect">
              <a:avLst/>
            </a:prstGeom>
            <a:solidFill>
              <a:srgbClr val="1EA4B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03</a:t>
              </a:r>
              <a:endParaRPr sz="1100" b="1" i="0" u="none" strike="noStrike" cap="none">
                <a:solidFill>
                  <a:srgbClr val="FFFFFF"/>
                </a:solidFill>
                <a:latin typeface="Arial"/>
                <a:ea typeface="Arial"/>
                <a:cs typeface="Arial"/>
                <a:sym typeface="Arial"/>
              </a:endParaRPr>
            </a:p>
          </p:txBody>
        </p:sp>
      </p:grpSp>
      <p:sp>
        <p:nvSpPr>
          <p:cNvPr id="380" name="Google Shape;380;p78"/>
          <p:cNvSpPr txBox="1"/>
          <p:nvPr/>
        </p:nvSpPr>
        <p:spPr>
          <a:xfrm>
            <a:off x="1355630" y="3667913"/>
            <a:ext cx="7679654" cy="830997"/>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Predictive: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4C4C4C"/>
                </a:solidFill>
                <a:latin typeface="Lato"/>
                <a:ea typeface="Lato"/>
                <a:cs typeface="Lato"/>
                <a:sym typeface="Lato"/>
              </a:rPr>
              <a:t>Memproyeksikan atau memprediksi hasil masa depan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4C4C4C"/>
                </a:solidFill>
                <a:latin typeface="Lato"/>
                <a:ea typeface="Lato"/>
                <a:cs typeface="Lato"/>
                <a:sym typeface="Lato"/>
              </a:rPr>
              <a:t>berdasarkan data historis. </a:t>
            </a:r>
            <a:endParaRPr sz="1400" b="0" i="0" u="none" strike="noStrike" cap="none">
              <a:solidFill>
                <a:srgbClr val="000000"/>
              </a:solidFill>
              <a:latin typeface="Arial"/>
              <a:ea typeface="Arial"/>
              <a:cs typeface="Arial"/>
              <a:sym typeface="Arial"/>
            </a:endParaRPr>
          </a:p>
        </p:txBody>
      </p:sp>
      <p:grpSp>
        <p:nvGrpSpPr>
          <p:cNvPr id="381" name="Google Shape;381;p78"/>
          <p:cNvGrpSpPr/>
          <p:nvPr/>
        </p:nvGrpSpPr>
        <p:grpSpPr>
          <a:xfrm>
            <a:off x="525162" y="4712819"/>
            <a:ext cx="672075" cy="672073"/>
            <a:chOff x="76200" y="1350500"/>
            <a:chExt cx="504056" cy="504055"/>
          </a:xfrm>
        </p:grpSpPr>
        <p:sp>
          <p:nvSpPr>
            <p:cNvPr id="382" name="Google Shape;382;p78"/>
            <p:cNvSpPr/>
            <p:nvPr/>
          </p:nvSpPr>
          <p:spPr>
            <a:xfrm flipH="1">
              <a:off x="76201" y="1350500"/>
              <a:ext cx="504055" cy="504055"/>
            </a:xfrm>
            <a:prstGeom prst="ellipse">
              <a:avLst/>
            </a:prstGeom>
            <a:solidFill>
              <a:srgbClr val="1EA4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383" name="Google Shape;383;p78"/>
            <p:cNvSpPr txBox="1"/>
            <p:nvPr/>
          </p:nvSpPr>
          <p:spPr>
            <a:xfrm flipH="1">
              <a:off x="76200" y="1504423"/>
              <a:ext cx="504056" cy="196208"/>
            </a:xfrm>
            <a:prstGeom prst="rect">
              <a:avLst/>
            </a:prstGeom>
            <a:solidFill>
              <a:srgbClr val="1EA4B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04</a:t>
              </a:r>
              <a:endParaRPr sz="1100" b="1" i="0" u="none" strike="noStrike" cap="none">
                <a:solidFill>
                  <a:srgbClr val="FFFFFF"/>
                </a:solidFill>
                <a:latin typeface="Arial"/>
                <a:ea typeface="Arial"/>
                <a:cs typeface="Arial"/>
                <a:sym typeface="Arial"/>
              </a:endParaRPr>
            </a:p>
          </p:txBody>
        </p:sp>
      </p:grpSp>
      <p:sp>
        <p:nvSpPr>
          <p:cNvPr id="384" name="Google Shape;384;p78"/>
          <p:cNvSpPr txBox="1"/>
          <p:nvPr/>
        </p:nvSpPr>
        <p:spPr>
          <a:xfrm>
            <a:off x="1355630" y="4663615"/>
            <a:ext cx="7679654" cy="830997"/>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Prescriptive: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4C4C4C"/>
                </a:solidFill>
                <a:latin typeface="Lato"/>
                <a:ea typeface="Lato"/>
                <a:cs typeface="Lato"/>
                <a:sym typeface="Lato"/>
              </a:rPr>
              <a:t>Menggunakan hasil analitik prediktif dan pengetahuan lain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4C4C4C"/>
                </a:solidFill>
                <a:latin typeface="Lato"/>
                <a:ea typeface="Lato"/>
                <a:cs typeface="Lato"/>
                <a:sym typeface="Lato"/>
              </a:rPr>
              <a:t>dengan menyarankan upaya terbaik di masa depan. </a:t>
            </a:r>
            <a:endParaRPr sz="1600" b="0" i="0" u="none" strike="noStrike" cap="none">
              <a:solidFill>
                <a:srgbClr val="000000"/>
              </a:solidFill>
              <a:latin typeface="Arial"/>
              <a:ea typeface="Arial"/>
              <a:cs typeface="Arial"/>
              <a:sym typeface="Arial"/>
            </a:endParaRPr>
          </a:p>
        </p:txBody>
      </p:sp>
      <p:sp>
        <p:nvSpPr>
          <p:cNvPr id="385" name="Google Shape;385;p78"/>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9"/>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Definisi Artificial Intelligence</a:t>
            </a:r>
            <a:endParaRPr/>
          </a:p>
        </p:txBody>
      </p:sp>
      <p:sp>
        <p:nvSpPr>
          <p:cNvPr id="391" name="Google Shape;391;p79"/>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graphicFrame>
        <p:nvGraphicFramePr>
          <p:cNvPr id="392" name="Google Shape;392;p79"/>
          <p:cNvGraphicFramePr/>
          <p:nvPr/>
        </p:nvGraphicFramePr>
        <p:xfrm>
          <a:off x="870087" y="1998224"/>
          <a:ext cx="8276500" cy="3644000"/>
        </p:xfrm>
        <a:graphic>
          <a:graphicData uri="http://schemas.openxmlformats.org/drawingml/2006/table">
            <a:tbl>
              <a:tblPr>
                <a:noFill/>
                <a:tableStyleId>{4CB310B9-E968-4ABA-BD23-96DC4F23CC4D}</a:tableStyleId>
              </a:tblPr>
              <a:tblGrid>
                <a:gridCol w="4138250">
                  <a:extLst>
                    <a:ext uri="{9D8B030D-6E8A-4147-A177-3AD203B41FA5}">
                      <a16:colId xmlns:a16="http://schemas.microsoft.com/office/drawing/2014/main" val="20000"/>
                    </a:ext>
                  </a:extLst>
                </a:gridCol>
                <a:gridCol w="4138250">
                  <a:extLst>
                    <a:ext uri="{9D8B030D-6E8A-4147-A177-3AD203B41FA5}">
                      <a16:colId xmlns:a16="http://schemas.microsoft.com/office/drawing/2014/main" val="20001"/>
                    </a:ext>
                  </a:extLst>
                </a:gridCol>
              </a:tblGrid>
              <a:tr h="1822000">
                <a:tc>
                  <a:txBody>
                    <a:bodyPr/>
                    <a:lstStyle/>
                    <a:p>
                      <a:pPr marL="0" marR="0" lvl="0" indent="0" algn="l" rtl="0">
                        <a:lnSpc>
                          <a:spcPct val="100000"/>
                        </a:lnSpc>
                        <a:spcBef>
                          <a:spcPts val="0"/>
                        </a:spcBef>
                        <a:spcAft>
                          <a:spcPts val="0"/>
                        </a:spcAft>
                        <a:buClr>
                          <a:schemeClr val="dk1"/>
                        </a:buClr>
                        <a:buSzPts val="1400"/>
                        <a:buFont typeface="Overlock"/>
                        <a:buNone/>
                      </a:pPr>
                      <a:r>
                        <a:rPr lang="en-US" sz="1400" b="1" u="none" strike="noStrike" cap="none">
                          <a:latin typeface="Overlock"/>
                          <a:ea typeface="Overlock"/>
                          <a:cs typeface="Overlock"/>
                          <a:sym typeface="Overlock"/>
                        </a:rPr>
                        <a:t>Thinking Humanly</a:t>
                      </a:r>
                      <a:endParaRPr sz="1800" u="none" strike="noStrike" cap="none"/>
                    </a:p>
                    <a:p>
                      <a:pPr marL="0" marR="0" lvl="0" indent="0" algn="l" rtl="0">
                        <a:lnSpc>
                          <a:spcPct val="100000"/>
                        </a:lnSpc>
                        <a:spcBef>
                          <a:spcPts val="0"/>
                        </a:spcBef>
                        <a:spcAft>
                          <a:spcPts val="0"/>
                        </a:spcAft>
                        <a:buClr>
                          <a:schemeClr val="dk1"/>
                        </a:buClr>
                        <a:buSzPts val="1400"/>
                        <a:buFont typeface="Corbel"/>
                        <a:buNone/>
                      </a:pPr>
                      <a:endParaRPr sz="1400" b="0" u="none" strike="noStrike" cap="none">
                        <a:latin typeface="Overlock"/>
                        <a:ea typeface="Overlock"/>
                        <a:cs typeface="Overlock"/>
                        <a:sym typeface="Overlock"/>
                      </a:endParaRPr>
                    </a:p>
                    <a:p>
                      <a:pPr marL="0" marR="0" lvl="0" indent="0" algn="l" rtl="0">
                        <a:lnSpc>
                          <a:spcPct val="100000"/>
                        </a:lnSpc>
                        <a:spcBef>
                          <a:spcPts val="0"/>
                        </a:spcBef>
                        <a:spcAft>
                          <a:spcPts val="0"/>
                        </a:spcAft>
                        <a:buClr>
                          <a:schemeClr val="dk1"/>
                        </a:buClr>
                        <a:buSzPts val="1400"/>
                        <a:buFont typeface="Overlock"/>
                        <a:buNone/>
                      </a:pPr>
                      <a:r>
                        <a:rPr lang="en-US" sz="1400" b="0" u="none" strike="noStrike" cap="none">
                          <a:latin typeface="Overlock"/>
                          <a:ea typeface="Overlock"/>
                          <a:cs typeface="Overlock"/>
                          <a:sym typeface="Overlock"/>
                        </a:rPr>
                        <a:t>“The exciting new effort to make computers think.. Machines with minds, in the full and literal sense” (Haugeland, 1985)</a:t>
                      </a:r>
                      <a:endParaRPr sz="1800" u="none" strike="noStrike" cap="none"/>
                    </a:p>
                    <a:p>
                      <a:pPr marL="0" marR="0" lvl="0" indent="0" algn="l" rtl="0">
                        <a:lnSpc>
                          <a:spcPct val="100000"/>
                        </a:lnSpc>
                        <a:spcBef>
                          <a:spcPts val="0"/>
                        </a:spcBef>
                        <a:spcAft>
                          <a:spcPts val="0"/>
                        </a:spcAft>
                        <a:buClr>
                          <a:schemeClr val="dk1"/>
                        </a:buClr>
                        <a:buSzPts val="1400"/>
                        <a:buFont typeface="Overlock"/>
                        <a:buNone/>
                      </a:pPr>
                      <a:r>
                        <a:rPr lang="en-US" sz="1400" b="0" u="none" strike="noStrike" cap="none">
                          <a:latin typeface="Overlock"/>
                          <a:ea typeface="Overlock"/>
                          <a:cs typeface="Overlock"/>
                          <a:sym typeface="Overlock"/>
                        </a:rPr>
                        <a:t>“[The automation of] activities that we associate with human thinking, activities such as decision making, problem solving, learning …” (Bellman, 1978)</a:t>
                      </a:r>
                      <a:endParaRPr sz="1400" b="0" u="none" strike="noStrike" cap="none">
                        <a:latin typeface="Overlock"/>
                        <a:ea typeface="Overlock"/>
                        <a:cs typeface="Overlock"/>
                        <a:sym typeface="Overlock"/>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Overlock"/>
                        <a:buNone/>
                      </a:pPr>
                      <a:r>
                        <a:rPr lang="en-US" sz="1400" b="1" u="none" strike="noStrike" cap="none">
                          <a:latin typeface="Overlock"/>
                          <a:ea typeface="Overlock"/>
                          <a:cs typeface="Overlock"/>
                          <a:sym typeface="Overlock"/>
                        </a:rPr>
                        <a:t>Thinking Rationally</a:t>
                      </a:r>
                      <a:endParaRPr sz="1800" u="none" strike="noStrike" cap="none"/>
                    </a:p>
                    <a:p>
                      <a:pPr marL="0" marR="0" lvl="0" indent="0" algn="l" rtl="0">
                        <a:lnSpc>
                          <a:spcPct val="100000"/>
                        </a:lnSpc>
                        <a:spcBef>
                          <a:spcPts val="0"/>
                        </a:spcBef>
                        <a:spcAft>
                          <a:spcPts val="0"/>
                        </a:spcAft>
                        <a:buClr>
                          <a:schemeClr val="dk1"/>
                        </a:buClr>
                        <a:buSzPts val="1400"/>
                        <a:buFont typeface="Corbel"/>
                        <a:buNone/>
                      </a:pPr>
                      <a:endParaRPr sz="1400" b="0" u="none" strike="noStrike" cap="none">
                        <a:latin typeface="Overlock"/>
                        <a:ea typeface="Overlock"/>
                        <a:cs typeface="Overlock"/>
                        <a:sym typeface="Overlock"/>
                      </a:endParaRPr>
                    </a:p>
                    <a:p>
                      <a:pPr marL="0" marR="0" lvl="0" indent="0" algn="l" rtl="0">
                        <a:lnSpc>
                          <a:spcPct val="100000"/>
                        </a:lnSpc>
                        <a:spcBef>
                          <a:spcPts val="0"/>
                        </a:spcBef>
                        <a:spcAft>
                          <a:spcPts val="0"/>
                        </a:spcAft>
                        <a:buClr>
                          <a:schemeClr val="dk1"/>
                        </a:buClr>
                        <a:buSzPts val="1400"/>
                        <a:buFont typeface="Overlock"/>
                        <a:buNone/>
                      </a:pPr>
                      <a:r>
                        <a:rPr lang="en-US" sz="1400" b="0" u="none" strike="noStrike" cap="none">
                          <a:latin typeface="Overlock"/>
                          <a:ea typeface="Overlock"/>
                          <a:cs typeface="Overlock"/>
                          <a:sym typeface="Overlock"/>
                        </a:rPr>
                        <a:t>“The study of mental faculties through the use of computational models.” (Charniak and McDermott, 1985)</a:t>
                      </a:r>
                      <a:endParaRPr sz="1800" u="none" strike="noStrike" cap="none"/>
                    </a:p>
                    <a:p>
                      <a:pPr marL="0" marR="0" lvl="0" indent="0" algn="l" rtl="0">
                        <a:lnSpc>
                          <a:spcPct val="100000"/>
                        </a:lnSpc>
                        <a:spcBef>
                          <a:spcPts val="0"/>
                        </a:spcBef>
                        <a:spcAft>
                          <a:spcPts val="0"/>
                        </a:spcAft>
                        <a:buClr>
                          <a:schemeClr val="dk1"/>
                        </a:buClr>
                        <a:buSzPts val="1400"/>
                        <a:buFont typeface="Overlock"/>
                        <a:buNone/>
                      </a:pPr>
                      <a:r>
                        <a:rPr lang="en-US" sz="1400" b="0" u="none" strike="noStrike" cap="none">
                          <a:latin typeface="Overlock"/>
                          <a:ea typeface="Overlock"/>
                          <a:cs typeface="Overlock"/>
                          <a:sym typeface="Overlock"/>
                        </a:rPr>
                        <a:t>“The study of the computations that make it possible to perceive, reason, and act.” (Winston, 1992)</a:t>
                      </a:r>
                      <a:endParaRPr sz="1400" b="0" u="none" strike="noStrike" cap="none">
                        <a:latin typeface="Overlock"/>
                        <a:ea typeface="Overlock"/>
                        <a:cs typeface="Overlock"/>
                        <a:sym typeface="Overlock"/>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822000">
                <a:tc>
                  <a:txBody>
                    <a:bodyPr/>
                    <a:lstStyle/>
                    <a:p>
                      <a:pPr marL="0" marR="0" lvl="0" indent="0" algn="l" rtl="0">
                        <a:lnSpc>
                          <a:spcPct val="100000"/>
                        </a:lnSpc>
                        <a:spcBef>
                          <a:spcPts val="0"/>
                        </a:spcBef>
                        <a:spcAft>
                          <a:spcPts val="0"/>
                        </a:spcAft>
                        <a:buClr>
                          <a:schemeClr val="dk1"/>
                        </a:buClr>
                        <a:buSzPts val="1400"/>
                        <a:buFont typeface="Overlock"/>
                        <a:buNone/>
                      </a:pPr>
                      <a:r>
                        <a:rPr lang="en-US" sz="1400" b="1" u="none" strike="noStrike" cap="none">
                          <a:latin typeface="Overlock"/>
                          <a:ea typeface="Overlock"/>
                          <a:cs typeface="Overlock"/>
                          <a:sym typeface="Overlock"/>
                        </a:rPr>
                        <a:t>Acting Humanly</a:t>
                      </a:r>
                      <a:endParaRPr sz="1800" u="none" strike="noStrike" cap="none"/>
                    </a:p>
                    <a:p>
                      <a:pPr marL="0" marR="0" lvl="0" indent="0" algn="l" rtl="0">
                        <a:lnSpc>
                          <a:spcPct val="100000"/>
                        </a:lnSpc>
                        <a:spcBef>
                          <a:spcPts val="0"/>
                        </a:spcBef>
                        <a:spcAft>
                          <a:spcPts val="0"/>
                        </a:spcAft>
                        <a:buClr>
                          <a:schemeClr val="dk1"/>
                        </a:buClr>
                        <a:buSzPts val="1400"/>
                        <a:buFont typeface="Corbel"/>
                        <a:buNone/>
                      </a:pPr>
                      <a:endParaRPr sz="1400" b="0" u="none" strike="noStrike" cap="none">
                        <a:latin typeface="Overlock"/>
                        <a:ea typeface="Overlock"/>
                        <a:cs typeface="Overlock"/>
                        <a:sym typeface="Overlock"/>
                      </a:endParaRPr>
                    </a:p>
                    <a:p>
                      <a:pPr marL="0" marR="0" lvl="0" indent="0" algn="l" rtl="0">
                        <a:lnSpc>
                          <a:spcPct val="100000"/>
                        </a:lnSpc>
                        <a:spcBef>
                          <a:spcPts val="0"/>
                        </a:spcBef>
                        <a:spcAft>
                          <a:spcPts val="0"/>
                        </a:spcAft>
                        <a:buClr>
                          <a:schemeClr val="dk1"/>
                        </a:buClr>
                        <a:buSzPts val="1400"/>
                        <a:buFont typeface="Overlock"/>
                        <a:buNone/>
                      </a:pPr>
                      <a:r>
                        <a:rPr lang="en-US" sz="1400" b="0" u="none" strike="noStrike" cap="none">
                          <a:latin typeface="Overlock"/>
                          <a:ea typeface="Overlock"/>
                          <a:cs typeface="Overlock"/>
                          <a:sym typeface="Overlock"/>
                        </a:rPr>
                        <a:t>“The art of creating machines that perform functions that require intelligence when performed by people.” (Kurzweil, 1990)</a:t>
                      </a:r>
                      <a:endParaRPr sz="1800" u="none" strike="noStrike" cap="none"/>
                    </a:p>
                    <a:p>
                      <a:pPr marL="0" marR="0" lvl="0" indent="0" algn="l" rtl="0">
                        <a:lnSpc>
                          <a:spcPct val="100000"/>
                        </a:lnSpc>
                        <a:spcBef>
                          <a:spcPts val="0"/>
                        </a:spcBef>
                        <a:spcAft>
                          <a:spcPts val="0"/>
                        </a:spcAft>
                        <a:buClr>
                          <a:schemeClr val="dk1"/>
                        </a:buClr>
                        <a:buSzPts val="1400"/>
                        <a:buFont typeface="Overlock"/>
                        <a:buNone/>
                      </a:pPr>
                      <a:r>
                        <a:rPr lang="en-US" sz="1400" b="0" u="none" strike="noStrike" cap="none">
                          <a:latin typeface="Overlock"/>
                          <a:ea typeface="Overlock"/>
                          <a:cs typeface="Overlock"/>
                          <a:sym typeface="Overlock"/>
                        </a:rPr>
                        <a:t>“The study of how to make computers do things at which, at the moment, people are better.” (Rich and Knight, 1991)</a:t>
                      </a:r>
                      <a:endParaRPr sz="1400" b="0" u="none" strike="noStrike" cap="none">
                        <a:latin typeface="Overlock"/>
                        <a:ea typeface="Overlock"/>
                        <a:cs typeface="Overlock"/>
                        <a:sym typeface="Overlock"/>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400"/>
                        <a:buFont typeface="Overlock"/>
                        <a:buNone/>
                      </a:pPr>
                      <a:r>
                        <a:rPr lang="en-US" sz="1400" b="1" u="none" strike="noStrike" cap="none">
                          <a:latin typeface="Overlock"/>
                          <a:ea typeface="Overlock"/>
                          <a:cs typeface="Overlock"/>
                          <a:sym typeface="Overlock"/>
                        </a:rPr>
                        <a:t>Acting Rationally</a:t>
                      </a:r>
                      <a:endParaRPr sz="1800" u="none" strike="noStrike" cap="none"/>
                    </a:p>
                    <a:p>
                      <a:pPr marL="0" marR="0" lvl="0" indent="0" algn="l" rtl="0">
                        <a:lnSpc>
                          <a:spcPct val="100000"/>
                        </a:lnSpc>
                        <a:spcBef>
                          <a:spcPts val="0"/>
                        </a:spcBef>
                        <a:spcAft>
                          <a:spcPts val="0"/>
                        </a:spcAft>
                        <a:buClr>
                          <a:schemeClr val="dk1"/>
                        </a:buClr>
                        <a:buSzPts val="1400"/>
                        <a:buFont typeface="Corbel"/>
                        <a:buNone/>
                      </a:pPr>
                      <a:endParaRPr sz="1400" b="0" u="none" strike="noStrike" cap="none">
                        <a:latin typeface="Overlock"/>
                        <a:ea typeface="Overlock"/>
                        <a:cs typeface="Overlock"/>
                        <a:sym typeface="Overlock"/>
                      </a:endParaRPr>
                    </a:p>
                    <a:p>
                      <a:pPr marL="0" marR="0" lvl="0" indent="0" algn="l" rtl="0">
                        <a:lnSpc>
                          <a:spcPct val="100000"/>
                        </a:lnSpc>
                        <a:spcBef>
                          <a:spcPts val="0"/>
                        </a:spcBef>
                        <a:spcAft>
                          <a:spcPts val="0"/>
                        </a:spcAft>
                        <a:buClr>
                          <a:schemeClr val="dk1"/>
                        </a:buClr>
                        <a:buSzPts val="1400"/>
                        <a:buFont typeface="Overlock"/>
                        <a:buNone/>
                      </a:pPr>
                      <a:r>
                        <a:rPr lang="en-US" sz="1400" b="0" u="none" strike="noStrike" cap="none">
                          <a:latin typeface="Overlock"/>
                          <a:ea typeface="Overlock"/>
                          <a:cs typeface="Overlock"/>
                          <a:sym typeface="Overlock"/>
                        </a:rPr>
                        <a:t>“Computational Intelligence is the study of the design of intelligent agents.” (poole et al., 1998)</a:t>
                      </a:r>
                      <a:endParaRPr sz="1800" u="none" strike="noStrike" cap="none"/>
                    </a:p>
                    <a:p>
                      <a:pPr marL="0" marR="0" lvl="0" indent="0" algn="l" rtl="0">
                        <a:lnSpc>
                          <a:spcPct val="100000"/>
                        </a:lnSpc>
                        <a:spcBef>
                          <a:spcPts val="0"/>
                        </a:spcBef>
                        <a:spcAft>
                          <a:spcPts val="0"/>
                        </a:spcAft>
                        <a:buClr>
                          <a:schemeClr val="dk1"/>
                        </a:buClr>
                        <a:buSzPts val="1400"/>
                        <a:buFont typeface="Overlock"/>
                        <a:buNone/>
                      </a:pPr>
                      <a:r>
                        <a:rPr lang="en-US" sz="1400" b="0" u="none" strike="noStrike" cap="none">
                          <a:latin typeface="Overlock"/>
                          <a:ea typeface="Overlock"/>
                          <a:cs typeface="Overlock"/>
                          <a:sym typeface="Overlock"/>
                        </a:rPr>
                        <a:t>“AI .. Is concerned with intelligent behavior in artifacts.” (Nilsson, 1998)</a:t>
                      </a:r>
                      <a:endParaRPr sz="1400" b="0" u="none" strike="noStrike" cap="none">
                        <a:latin typeface="Overlock"/>
                        <a:ea typeface="Overlock"/>
                        <a:cs typeface="Overlock"/>
                        <a:sym typeface="Overlock"/>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93" name="Google Shape;393;p79"/>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80"/>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Definisi Artificial Intelligence (2)</a:t>
            </a:r>
            <a:endParaRPr/>
          </a:p>
        </p:txBody>
      </p:sp>
      <p:sp>
        <p:nvSpPr>
          <p:cNvPr id="399" name="Google Shape;399;p80"/>
          <p:cNvSpPr txBox="1"/>
          <p:nvPr/>
        </p:nvSpPr>
        <p:spPr>
          <a:xfrm>
            <a:off x="1716459" y="1956079"/>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400" name="Google Shape;400;p80"/>
          <p:cNvPicPr preferRelativeResize="0"/>
          <p:nvPr/>
        </p:nvPicPr>
        <p:blipFill rotWithShape="1">
          <a:blip r:embed="rId3">
            <a:alphaModFix/>
          </a:blip>
          <a:srcRect/>
          <a:stretch/>
        </p:blipFill>
        <p:spPr>
          <a:xfrm>
            <a:off x="1716459" y="2152279"/>
            <a:ext cx="7060248" cy="3499645"/>
          </a:xfrm>
          <a:prstGeom prst="rect">
            <a:avLst/>
          </a:prstGeom>
          <a:noFill/>
          <a:ln>
            <a:noFill/>
          </a:ln>
        </p:spPr>
      </p:pic>
      <p:sp>
        <p:nvSpPr>
          <p:cNvPr id="401" name="Google Shape;401;p80"/>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81"/>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Intelligent Agent</a:t>
            </a:r>
            <a:endParaRPr/>
          </a:p>
        </p:txBody>
      </p:sp>
      <p:sp>
        <p:nvSpPr>
          <p:cNvPr id="407" name="Google Shape;407;p81"/>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08" name="Google Shape;408;p81"/>
          <p:cNvSpPr txBox="1"/>
          <p:nvPr/>
        </p:nvSpPr>
        <p:spPr>
          <a:xfrm>
            <a:off x="4651788" y="2115604"/>
            <a:ext cx="6518700" cy="358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2000" b="0" i="0" u="none" strike="noStrike" cap="none">
                <a:solidFill>
                  <a:schemeClr val="dk2"/>
                </a:solidFill>
                <a:latin typeface="Arial"/>
                <a:ea typeface="Arial"/>
                <a:cs typeface="Arial"/>
                <a:sym typeface="Arial"/>
              </a:rPr>
              <a:t>Merancang PEAS:</a:t>
            </a:r>
            <a:endParaRPr sz="2000" b="0" i="0" u="none" strike="noStrike" cap="none">
              <a:solidFill>
                <a:schemeClr val="dk2"/>
              </a:solidFill>
              <a:latin typeface="Arial"/>
              <a:ea typeface="Arial"/>
              <a:cs typeface="Arial"/>
              <a:sym typeface="Arial"/>
            </a:endParaRPr>
          </a:p>
          <a:p>
            <a:pPr marL="342900" marR="0" lvl="0" indent="-342900" algn="l" rtl="0">
              <a:lnSpc>
                <a:spcPct val="115000"/>
              </a:lnSpc>
              <a:spcBef>
                <a:spcPts val="0"/>
              </a:spcBef>
              <a:spcAft>
                <a:spcPts val="0"/>
              </a:spcAft>
              <a:buClr>
                <a:srgbClr val="000000"/>
              </a:buClr>
              <a:buSzPts val="1600"/>
              <a:buFont typeface="Cambria"/>
              <a:buChar char="-"/>
            </a:pPr>
            <a:r>
              <a:rPr lang="en-US" sz="2000" b="1" i="0" u="none" strike="noStrike" cap="none">
                <a:solidFill>
                  <a:schemeClr val="dk2"/>
                </a:solidFill>
                <a:latin typeface="Arial"/>
                <a:ea typeface="Arial"/>
                <a:cs typeface="Arial"/>
                <a:sym typeface="Arial"/>
              </a:rPr>
              <a:t>Performance</a:t>
            </a:r>
            <a:r>
              <a:rPr lang="en-US" sz="2000" b="0" i="0" u="none" strike="noStrike" cap="none">
                <a:solidFill>
                  <a:schemeClr val="dk2"/>
                </a:solidFill>
                <a:latin typeface="Arial"/>
                <a:ea typeface="Arial"/>
                <a:cs typeface="Arial"/>
                <a:sym typeface="Arial"/>
              </a:rPr>
              <a:t>/Pengukuran performansi: aman, cepat, tidak melanggar aturan lalu lintas, kenyamanan penumpang</a:t>
            </a:r>
            <a:endParaRPr sz="2000" b="0" i="0" u="none" strike="noStrike" cap="none">
              <a:solidFill>
                <a:schemeClr val="dk2"/>
              </a:solidFill>
              <a:latin typeface="Arial"/>
              <a:ea typeface="Arial"/>
              <a:cs typeface="Arial"/>
              <a:sym typeface="Arial"/>
            </a:endParaRPr>
          </a:p>
          <a:p>
            <a:pPr marL="342900" marR="0" lvl="0" indent="-342900" algn="l" rtl="0">
              <a:lnSpc>
                <a:spcPct val="115000"/>
              </a:lnSpc>
              <a:spcBef>
                <a:spcPts val="600"/>
              </a:spcBef>
              <a:spcAft>
                <a:spcPts val="0"/>
              </a:spcAft>
              <a:buClr>
                <a:srgbClr val="000000"/>
              </a:buClr>
              <a:buSzPts val="1600"/>
              <a:buFont typeface="Cambria"/>
              <a:buChar char="-"/>
            </a:pPr>
            <a:r>
              <a:rPr lang="en-US" sz="2000" b="1" i="0" u="none" strike="noStrike" cap="none">
                <a:solidFill>
                  <a:schemeClr val="dk2"/>
                </a:solidFill>
                <a:latin typeface="Arial"/>
                <a:ea typeface="Arial"/>
                <a:cs typeface="Arial"/>
                <a:sym typeface="Arial"/>
              </a:rPr>
              <a:t>Environment</a:t>
            </a:r>
            <a:r>
              <a:rPr lang="en-US" sz="2000" b="0" i="0" u="none" strike="noStrike" cap="none">
                <a:solidFill>
                  <a:schemeClr val="dk2"/>
                </a:solidFill>
                <a:latin typeface="Arial"/>
                <a:ea typeface="Arial"/>
                <a:cs typeface="Arial"/>
                <a:sym typeface="Arial"/>
              </a:rPr>
              <a:t>/Lingkungan: jalan, rambu-rambu lalu lintas, kendaraan lain, penumpang</a:t>
            </a:r>
            <a:endParaRPr sz="2000" b="0" i="0" u="none" strike="noStrike" cap="none">
              <a:solidFill>
                <a:schemeClr val="dk2"/>
              </a:solidFill>
              <a:latin typeface="Arial"/>
              <a:ea typeface="Arial"/>
              <a:cs typeface="Arial"/>
              <a:sym typeface="Arial"/>
            </a:endParaRPr>
          </a:p>
          <a:p>
            <a:pPr marL="342900" marR="0" lvl="0" indent="-342900" algn="l" rtl="0">
              <a:lnSpc>
                <a:spcPct val="115000"/>
              </a:lnSpc>
              <a:spcBef>
                <a:spcPts val="600"/>
              </a:spcBef>
              <a:spcAft>
                <a:spcPts val="0"/>
              </a:spcAft>
              <a:buClr>
                <a:srgbClr val="000000"/>
              </a:buClr>
              <a:buSzPts val="1600"/>
              <a:buFont typeface="Cambria"/>
              <a:buChar char="-"/>
            </a:pPr>
            <a:r>
              <a:rPr lang="en-US" sz="2000" b="1" i="0" u="none" strike="noStrike" cap="none">
                <a:solidFill>
                  <a:schemeClr val="dk2"/>
                </a:solidFill>
                <a:latin typeface="Arial"/>
                <a:ea typeface="Arial"/>
                <a:cs typeface="Arial"/>
                <a:sym typeface="Arial"/>
              </a:rPr>
              <a:t>Actuator</a:t>
            </a:r>
            <a:r>
              <a:rPr lang="en-US" sz="2000" b="0" i="0" u="none" strike="noStrike" cap="none">
                <a:solidFill>
                  <a:schemeClr val="dk2"/>
                </a:solidFill>
                <a:latin typeface="Arial"/>
                <a:ea typeface="Arial"/>
                <a:cs typeface="Arial"/>
                <a:sym typeface="Arial"/>
              </a:rPr>
              <a:t>: kemudi, gas, rem, klakson</a:t>
            </a:r>
            <a:endParaRPr sz="2000" b="0" i="0" u="none" strike="noStrike" cap="none">
              <a:solidFill>
                <a:schemeClr val="dk2"/>
              </a:solidFill>
              <a:latin typeface="Arial"/>
              <a:ea typeface="Arial"/>
              <a:cs typeface="Arial"/>
              <a:sym typeface="Arial"/>
            </a:endParaRPr>
          </a:p>
          <a:p>
            <a:pPr marL="342900" marR="0" lvl="0" indent="-342900" algn="l" rtl="0">
              <a:lnSpc>
                <a:spcPct val="115000"/>
              </a:lnSpc>
              <a:spcBef>
                <a:spcPts val="600"/>
              </a:spcBef>
              <a:spcAft>
                <a:spcPts val="0"/>
              </a:spcAft>
              <a:buClr>
                <a:srgbClr val="000000"/>
              </a:buClr>
              <a:buSzPts val="1600"/>
              <a:buFont typeface="Cambria"/>
              <a:buChar char="-"/>
            </a:pPr>
            <a:r>
              <a:rPr lang="en-US" sz="2000" b="1" i="0" u="none" strike="noStrike" cap="none">
                <a:solidFill>
                  <a:schemeClr val="dk2"/>
                </a:solidFill>
                <a:latin typeface="Arial"/>
                <a:ea typeface="Arial"/>
                <a:cs typeface="Arial"/>
                <a:sym typeface="Arial"/>
              </a:rPr>
              <a:t>Sensor</a:t>
            </a:r>
            <a:r>
              <a:rPr lang="en-US" sz="2000" b="0" i="0" u="none" strike="noStrike" cap="none">
                <a:solidFill>
                  <a:schemeClr val="dk2"/>
                </a:solidFill>
                <a:latin typeface="Arial"/>
                <a:ea typeface="Arial"/>
                <a:cs typeface="Arial"/>
                <a:sym typeface="Arial"/>
              </a:rPr>
              <a:t>: kamera, sonar, speedometer, GPS</a:t>
            </a:r>
            <a:endParaRPr sz="2000" b="0" i="0" u="none" strike="noStrike" cap="none">
              <a:solidFill>
                <a:schemeClr val="dk2"/>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endParaRPr sz="2000" b="0" i="0" u="none" strike="noStrike" cap="none">
              <a:solidFill>
                <a:schemeClr val="dk2"/>
              </a:solidFill>
              <a:latin typeface="Arial"/>
              <a:ea typeface="Arial"/>
              <a:cs typeface="Arial"/>
              <a:sym typeface="Arial"/>
            </a:endParaRPr>
          </a:p>
        </p:txBody>
      </p:sp>
      <p:grpSp>
        <p:nvGrpSpPr>
          <p:cNvPr id="409" name="Google Shape;409;p81"/>
          <p:cNvGrpSpPr/>
          <p:nvPr/>
        </p:nvGrpSpPr>
        <p:grpSpPr>
          <a:xfrm>
            <a:off x="508527" y="2116079"/>
            <a:ext cx="3583732" cy="2935364"/>
            <a:chOff x="2248774" y="475"/>
            <a:chExt cx="3583732" cy="2935364"/>
          </a:xfrm>
        </p:grpSpPr>
        <p:sp>
          <p:nvSpPr>
            <p:cNvPr id="410" name="Google Shape;410;p81"/>
            <p:cNvSpPr/>
            <p:nvPr/>
          </p:nvSpPr>
          <p:spPr>
            <a:xfrm>
              <a:off x="3540773" y="475"/>
              <a:ext cx="939133" cy="939133"/>
            </a:xfrm>
            <a:prstGeom prst="ellipse">
              <a:avLst/>
            </a:prstGeom>
            <a:solidFill>
              <a:srgbClr val="083C92"/>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81"/>
            <p:cNvSpPr txBox="1"/>
            <p:nvPr/>
          </p:nvSpPr>
          <p:spPr>
            <a:xfrm>
              <a:off x="3678306" y="138008"/>
              <a:ext cx="664067" cy="664067"/>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Agent</a:t>
              </a:r>
              <a:endParaRPr sz="1600" b="0" i="0" u="none" strike="noStrike" cap="none">
                <a:solidFill>
                  <a:srgbClr val="FFFFFF"/>
                </a:solidFill>
                <a:latin typeface="Arial"/>
                <a:ea typeface="Arial"/>
                <a:cs typeface="Arial"/>
                <a:sym typeface="Arial"/>
              </a:endParaRPr>
            </a:p>
          </p:txBody>
        </p:sp>
        <p:sp>
          <p:nvSpPr>
            <p:cNvPr id="412" name="Google Shape;412;p81"/>
            <p:cNvSpPr/>
            <p:nvPr/>
          </p:nvSpPr>
          <p:spPr>
            <a:xfrm rot="2700000">
              <a:off x="4370825" y="768776"/>
              <a:ext cx="193456" cy="316957"/>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1"/>
            <p:cNvSpPr txBox="1"/>
            <p:nvPr/>
          </p:nvSpPr>
          <p:spPr>
            <a:xfrm rot="2700000">
              <a:off x="4379324" y="811648"/>
              <a:ext cx="135419" cy="1901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414" name="Google Shape;414;p81"/>
            <p:cNvSpPr/>
            <p:nvPr/>
          </p:nvSpPr>
          <p:spPr>
            <a:xfrm>
              <a:off x="4184403" y="998590"/>
              <a:ext cx="1648103" cy="939133"/>
            </a:xfrm>
            <a:prstGeom prst="ellipse">
              <a:avLst/>
            </a:prstGeom>
            <a:solidFill>
              <a:srgbClr val="083C92"/>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1"/>
            <p:cNvSpPr txBox="1"/>
            <p:nvPr/>
          </p:nvSpPr>
          <p:spPr>
            <a:xfrm>
              <a:off x="4425762" y="1136123"/>
              <a:ext cx="1165385" cy="664067"/>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Action</a:t>
              </a:r>
              <a:endParaRPr sz="1600" b="0" i="0" u="none" strike="noStrike" cap="none">
                <a:solidFill>
                  <a:srgbClr val="FFFFFF"/>
                </a:solidFill>
                <a:latin typeface="Arial"/>
                <a:ea typeface="Arial"/>
                <a:cs typeface="Arial"/>
                <a:sym typeface="Arial"/>
              </a:endParaRPr>
            </a:p>
          </p:txBody>
        </p:sp>
        <p:sp>
          <p:nvSpPr>
            <p:cNvPr id="416" name="Google Shape;416;p81"/>
            <p:cNvSpPr/>
            <p:nvPr/>
          </p:nvSpPr>
          <p:spPr>
            <a:xfrm rot="8100000">
              <a:off x="4439366" y="1808540"/>
              <a:ext cx="140453" cy="316957"/>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1"/>
            <p:cNvSpPr txBox="1"/>
            <p:nvPr/>
          </p:nvSpPr>
          <p:spPr>
            <a:xfrm rot="-2700000">
              <a:off x="4475331" y="1857034"/>
              <a:ext cx="98317" cy="1901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418" name="Google Shape;418;p81"/>
            <p:cNvSpPr/>
            <p:nvPr/>
          </p:nvSpPr>
          <p:spPr>
            <a:xfrm>
              <a:off x="3227004" y="1996706"/>
              <a:ext cx="1566671" cy="939133"/>
            </a:xfrm>
            <a:prstGeom prst="ellipse">
              <a:avLst/>
            </a:prstGeom>
            <a:solidFill>
              <a:srgbClr val="083C92"/>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1"/>
            <p:cNvSpPr txBox="1"/>
            <p:nvPr/>
          </p:nvSpPr>
          <p:spPr>
            <a:xfrm>
              <a:off x="3456438" y="2134239"/>
              <a:ext cx="1107803" cy="664067"/>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Environ-ment</a:t>
              </a:r>
              <a:endParaRPr sz="1600" b="0" i="0" u="none" strike="noStrike" cap="none">
                <a:solidFill>
                  <a:srgbClr val="FFFFFF"/>
                </a:solidFill>
                <a:latin typeface="Arial"/>
                <a:ea typeface="Arial"/>
                <a:cs typeface="Arial"/>
                <a:sym typeface="Arial"/>
              </a:endParaRPr>
            </a:p>
          </p:txBody>
        </p:sp>
        <p:sp>
          <p:nvSpPr>
            <p:cNvPr id="420" name="Google Shape;420;p81"/>
            <p:cNvSpPr/>
            <p:nvPr/>
          </p:nvSpPr>
          <p:spPr>
            <a:xfrm rot="-8100000">
              <a:off x="3439594" y="1810277"/>
              <a:ext cx="146457" cy="316957"/>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1"/>
            <p:cNvSpPr txBox="1"/>
            <p:nvPr/>
          </p:nvSpPr>
          <p:spPr>
            <a:xfrm rot="2700000">
              <a:off x="3477097" y="1889202"/>
              <a:ext cx="102520" cy="1901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sp>
          <p:nvSpPr>
            <p:cNvPr id="422" name="Google Shape;422;p81"/>
            <p:cNvSpPr/>
            <p:nvPr/>
          </p:nvSpPr>
          <p:spPr>
            <a:xfrm>
              <a:off x="2248774" y="998590"/>
              <a:ext cx="1526899" cy="939133"/>
            </a:xfrm>
            <a:prstGeom prst="ellipse">
              <a:avLst/>
            </a:prstGeom>
            <a:solidFill>
              <a:srgbClr val="083C92"/>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81"/>
            <p:cNvSpPr txBox="1"/>
            <p:nvPr/>
          </p:nvSpPr>
          <p:spPr>
            <a:xfrm>
              <a:off x="2472383" y="1136123"/>
              <a:ext cx="1079681" cy="664067"/>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Percept</a:t>
              </a:r>
              <a:endParaRPr sz="1600" b="0" i="0" u="none" strike="noStrike" cap="none">
                <a:solidFill>
                  <a:srgbClr val="FFFFFF"/>
                </a:solidFill>
                <a:latin typeface="Arial"/>
                <a:ea typeface="Arial"/>
                <a:cs typeface="Arial"/>
                <a:sym typeface="Arial"/>
              </a:endParaRPr>
            </a:p>
          </p:txBody>
        </p:sp>
        <p:sp>
          <p:nvSpPr>
            <p:cNvPr id="424" name="Google Shape;424;p81"/>
            <p:cNvSpPr/>
            <p:nvPr/>
          </p:nvSpPr>
          <p:spPr>
            <a:xfrm rot="-2700000">
              <a:off x="3441527" y="780645"/>
              <a:ext cx="199460" cy="316957"/>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1"/>
            <p:cNvSpPr txBox="1"/>
            <p:nvPr/>
          </p:nvSpPr>
          <p:spPr>
            <a:xfrm rot="-2700000">
              <a:off x="3450290" y="865192"/>
              <a:ext cx="139622" cy="1901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grpSp>
      <p:sp>
        <p:nvSpPr>
          <p:cNvPr id="426" name="Google Shape;426;p81"/>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82"/>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Environment Type</a:t>
            </a:r>
            <a:endParaRPr/>
          </a:p>
        </p:txBody>
      </p:sp>
      <p:sp>
        <p:nvSpPr>
          <p:cNvPr id="432" name="Google Shape;432;p82"/>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graphicFrame>
        <p:nvGraphicFramePr>
          <p:cNvPr id="433" name="Google Shape;433;p82"/>
          <p:cNvGraphicFramePr/>
          <p:nvPr/>
        </p:nvGraphicFramePr>
        <p:xfrm>
          <a:off x="525162" y="2115604"/>
          <a:ext cx="8257550" cy="3566190"/>
        </p:xfrm>
        <a:graphic>
          <a:graphicData uri="http://schemas.openxmlformats.org/drawingml/2006/table">
            <a:tbl>
              <a:tblPr>
                <a:noFill/>
                <a:tableStyleId>{4CB310B9-E968-4ABA-BD23-96DC4F23CC4D}</a:tableStyleId>
              </a:tblPr>
              <a:tblGrid>
                <a:gridCol w="2964100">
                  <a:extLst>
                    <a:ext uri="{9D8B030D-6E8A-4147-A177-3AD203B41FA5}">
                      <a16:colId xmlns:a16="http://schemas.microsoft.com/office/drawing/2014/main" val="20000"/>
                    </a:ext>
                  </a:extLst>
                </a:gridCol>
                <a:gridCol w="52934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chemeClr val="dk1"/>
                        </a:buClr>
                        <a:buSzPts val="1800"/>
                        <a:buFont typeface="Corbel"/>
                        <a:buNone/>
                      </a:pPr>
                      <a:r>
                        <a:rPr lang="en-US" sz="1800" b="1" u="none" strike="noStrike" cap="none"/>
                        <a:t>Fully observable (vs. </a:t>
                      </a:r>
                      <a:r>
                        <a:rPr lang="en-US" sz="1800" u="none" strike="noStrike" cap="none"/>
                        <a:t>p</a:t>
                      </a:r>
                      <a:r>
                        <a:rPr lang="en-US" sz="1800" b="1" u="none" strike="noStrike" cap="none"/>
                        <a:t>artially observable)</a:t>
                      </a:r>
                      <a:endParaRPr sz="1800" b="1"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orbel"/>
                        <a:buNone/>
                      </a:pPr>
                      <a:r>
                        <a:rPr lang="en-US" sz="1800" i="0" u="none" strike="noStrike" cap="none">
                          <a:solidFill>
                            <a:schemeClr val="dk1"/>
                          </a:solidFill>
                        </a:rPr>
                        <a:t>An agent's sensors give it access to the complete state of the environment at each point in time.</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1"/>
                        </a:buClr>
                        <a:buSzPts val="1800"/>
                        <a:buFont typeface="Corbel"/>
                        <a:buNone/>
                      </a:pPr>
                      <a:r>
                        <a:rPr lang="en-US" sz="1800" b="1" i="0" u="none" strike="noStrike" cap="none">
                          <a:solidFill>
                            <a:schemeClr val="dk1"/>
                          </a:solidFill>
                        </a:rPr>
                        <a:t>Deterministic(vs. stochastic)</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orbel"/>
                        <a:buNone/>
                      </a:pPr>
                      <a:r>
                        <a:rPr lang="en-US" sz="1800" i="0" u="none" strike="noStrike" cap="none">
                          <a:solidFill>
                            <a:schemeClr val="dk1"/>
                          </a:solidFill>
                        </a:rPr>
                        <a:t>The next state of the environment is completely determined by the current state and the action executed by the agent. (If the environment is deterministic except for the actions of other agents, then the environment is strategic)</a:t>
                      </a: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Corbel"/>
                        <a:buNone/>
                      </a:pPr>
                      <a:r>
                        <a:rPr lang="en-US" sz="1800" b="1" i="0" u="none" strike="noStrike" cap="none">
                          <a:solidFill>
                            <a:schemeClr val="dk1"/>
                          </a:solidFill>
                        </a:rPr>
                        <a:t>Episodic (vs. sequential)</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orbel"/>
                        <a:buNone/>
                      </a:pPr>
                      <a:r>
                        <a:rPr lang="en-US" sz="1800" i="0" u="none" strike="noStrike" cap="none">
                          <a:solidFill>
                            <a:schemeClr val="dk1"/>
                          </a:solidFill>
                        </a:rPr>
                        <a:t>The agent's experience is divided into atomic "episodes" (each episode consists of the agent perceiving and then performing a single action), and the choice of action in each episode depends only on the episode itself</a:t>
                      </a:r>
                      <a:endParaRPr sz="18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434" name="Google Shape;434;p82"/>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83"/>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Environment Type (2)</a:t>
            </a:r>
            <a:endParaRPr/>
          </a:p>
        </p:txBody>
      </p:sp>
      <p:sp>
        <p:nvSpPr>
          <p:cNvPr id="440" name="Google Shape;440;p83"/>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graphicFrame>
        <p:nvGraphicFramePr>
          <p:cNvPr id="441" name="Google Shape;441;p83"/>
          <p:cNvGraphicFramePr/>
          <p:nvPr/>
        </p:nvGraphicFramePr>
        <p:xfrm>
          <a:off x="628784" y="2380216"/>
          <a:ext cx="8257550" cy="3109000"/>
        </p:xfrm>
        <a:graphic>
          <a:graphicData uri="http://schemas.openxmlformats.org/drawingml/2006/table">
            <a:tbl>
              <a:tblPr>
                <a:noFill/>
                <a:tableStyleId>{4CB310B9-E968-4ABA-BD23-96DC4F23CC4D}</a:tableStyleId>
              </a:tblPr>
              <a:tblGrid>
                <a:gridCol w="2964100">
                  <a:extLst>
                    <a:ext uri="{9D8B030D-6E8A-4147-A177-3AD203B41FA5}">
                      <a16:colId xmlns:a16="http://schemas.microsoft.com/office/drawing/2014/main" val="20000"/>
                    </a:ext>
                  </a:extLst>
                </a:gridCol>
                <a:gridCol w="52934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chemeClr val="dk1"/>
                        </a:buClr>
                        <a:buSzPts val="1800"/>
                        <a:buFont typeface="Corbel"/>
                        <a:buNone/>
                      </a:pPr>
                      <a:r>
                        <a:rPr lang="en-US" sz="1800" b="1" u="none" strike="noStrike" cap="none"/>
                        <a:t>Static (vs. dynamic)</a:t>
                      </a:r>
                      <a:endParaRPr sz="1800" b="1"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orbel"/>
                        <a:buNone/>
                      </a:pPr>
                      <a:r>
                        <a:rPr lang="en-US" sz="1800" u="none" strike="noStrike" cap="none"/>
                        <a:t>The environment is unchanged while a</a:t>
                      </a:r>
                      <a:r>
                        <a:rPr lang="en-US" sz="1800" i="0" u="none" strike="noStrike" cap="none">
                          <a:solidFill>
                            <a:schemeClr val="dk1"/>
                          </a:solidFill>
                        </a:rPr>
                        <a:t>n agent</a:t>
                      </a:r>
                      <a:r>
                        <a:rPr lang="en-US" sz="1800" u="none" strike="noStrike" cap="none"/>
                        <a:t> is deliberating</a:t>
                      </a:r>
                      <a:r>
                        <a:rPr lang="en-US" sz="1800" i="0" u="none" strike="noStrike" cap="none">
                          <a:solidFill>
                            <a:schemeClr val="dk1"/>
                          </a:solidFill>
                        </a:rPr>
                        <a:t>.</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1"/>
                        </a:buClr>
                        <a:buSzPts val="1800"/>
                        <a:buFont typeface="Corbel"/>
                        <a:buNone/>
                      </a:pPr>
                      <a:r>
                        <a:rPr lang="en-US" sz="1800" b="1" i="0" u="none" strike="noStrike" cap="none">
                          <a:solidFill>
                            <a:schemeClr val="dk1"/>
                          </a:solidFill>
                        </a:rPr>
                        <a:t>Discrete(vs. continuous)</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orbel"/>
                        <a:buNone/>
                      </a:pPr>
                      <a:r>
                        <a:rPr lang="en-US" sz="1800" i="0" u="none" strike="noStrike" cap="none">
                          <a:solidFill>
                            <a:schemeClr val="dk1"/>
                          </a:solidFill>
                        </a:rPr>
                        <a:t>A limited number of distinct, clearly defined percepts and actions.</a:t>
                      </a: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Corbel"/>
                        <a:buNone/>
                      </a:pPr>
                      <a:r>
                        <a:rPr lang="en-US" sz="1800" b="1" i="0" u="none" strike="noStrike" cap="none">
                          <a:solidFill>
                            <a:schemeClr val="dk1"/>
                          </a:solidFill>
                        </a:rPr>
                        <a:t>Single agent(vs. multiagent)</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orbel"/>
                        <a:buNone/>
                      </a:pPr>
                      <a:r>
                        <a:rPr lang="en-US" sz="1800" i="0" u="none" strike="noStrike" cap="none">
                          <a:solidFill>
                            <a:schemeClr val="dk1"/>
                          </a:solidFill>
                        </a:rPr>
                        <a:t>An agent operating by itself in an environment</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Corbel"/>
                        <a:buNone/>
                      </a:pPr>
                      <a:r>
                        <a:rPr lang="en-US" sz="1800" b="1" i="0" u="none" strike="noStrike" cap="none">
                          <a:solidFill>
                            <a:schemeClr val="dk1"/>
                          </a:solidFill>
                        </a:rPr>
                        <a:t>Known(vs Unknown)</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orbel"/>
                        <a:buNone/>
                      </a:pPr>
                      <a:r>
                        <a:rPr lang="en-US" sz="1800" i="0" u="none" strike="noStrike" cap="none">
                          <a:solidFill>
                            <a:schemeClr val="dk1"/>
                          </a:solidFill>
                        </a:rPr>
                        <a:t>This distinction refers not to the environment itself but to the agent’s (or designer’s) state of knowledge about the “laws of physics” of the environment</a:t>
                      </a:r>
                      <a:endParaRPr sz="18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442" name="Google Shape;442;p83"/>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84"/>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Example on Environment Type</a:t>
            </a:r>
            <a:endParaRPr/>
          </a:p>
        </p:txBody>
      </p:sp>
      <p:sp>
        <p:nvSpPr>
          <p:cNvPr id="448" name="Google Shape;448;p84"/>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449" name="Google Shape;449;p84"/>
          <p:cNvPicPr preferRelativeResize="0"/>
          <p:nvPr/>
        </p:nvPicPr>
        <p:blipFill rotWithShape="1">
          <a:blip r:embed="rId3">
            <a:alphaModFix/>
          </a:blip>
          <a:srcRect/>
          <a:stretch/>
        </p:blipFill>
        <p:spPr>
          <a:xfrm>
            <a:off x="1168325" y="2045754"/>
            <a:ext cx="9359004" cy="3727960"/>
          </a:xfrm>
          <a:prstGeom prst="rect">
            <a:avLst/>
          </a:prstGeom>
          <a:noFill/>
          <a:ln>
            <a:noFill/>
          </a:ln>
        </p:spPr>
      </p:pic>
      <p:sp>
        <p:nvSpPr>
          <p:cNvPr id="450" name="Google Shape;450;p84"/>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85"/>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11111"/>
              <a:buFont typeface="Arial"/>
              <a:buNone/>
            </a:pPr>
            <a:r>
              <a:rPr lang="en-US"/>
              <a:t>Pembagian Jenis Teknologi Artificial Intelligence (1)</a:t>
            </a:r>
            <a:endParaRPr/>
          </a:p>
        </p:txBody>
      </p:sp>
      <p:sp>
        <p:nvSpPr>
          <p:cNvPr id="456" name="Google Shape;456;p85"/>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57" name="Google Shape;457;p85"/>
          <p:cNvSpPr txBox="1"/>
          <p:nvPr/>
        </p:nvSpPr>
        <p:spPr>
          <a:xfrm>
            <a:off x="603761" y="1288996"/>
            <a:ext cx="10984500" cy="21657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chemeClr val="dk2"/>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Courier New"/>
              <a:buChar char="o"/>
            </a:pPr>
            <a:r>
              <a:rPr lang="en-US" sz="1800" b="0" i="0" u="none" strike="noStrike" cap="none">
                <a:solidFill>
                  <a:schemeClr val="dk2"/>
                </a:solidFill>
                <a:latin typeface="Arial"/>
                <a:ea typeface="Arial"/>
                <a:cs typeface="Arial"/>
                <a:sym typeface="Arial"/>
              </a:rPr>
              <a:t>Berdasar </a:t>
            </a:r>
            <a:r>
              <a:rPr lang="en-US" sz="1800" b="1" i="0" u="none" strike="noStrike" cap="none">
                <a:solidFill>
                  <a:schemeClr val="dk2"/>
                </a:solidFill>
                <a:latin typeface="Arial"/>
                <a:ea typeface="Arial"/>
                <a:cs typeface="Arial"/>
                <a:sym typeface="Arial"/>
              </a:rPr>
              <a:t>task scope</a:t>
            </a:r>
            <a:r>
              <a:rPr lang="en-US" sz="1800" b="0" i="0" u="none" strike="noStrike" cap="none">
                <a:solidFill>
                  <a:schemeClr val="dk2"/>
                </a:solidFill>
                <a:latin typeface="Arial"/>
                <a:ea typeface="Arial"/>
                <a:cs typeface="Arial"/>
                <a:sym typeface="Arial"/>
              </a:rPr>
              <a:t>:</a:t>
            </a:r>
            <a:endParaRPr sz="1800" b="0" i="0" u="none" strike="noStrike" cap="none">
              <a:solidFill>
                <a:schemeClr val="dk2"/>
              </a:solidFill>
              <a:latin typeface="Arial"/>
              <a:ea typeface="Arial"/>
              <a:cs typeface="Arial"/>
              <a:sym typeface="Arial"/>
            </a:endParaRPr>
          </a:p>
          <a:p>
            <a:pPr marL="360363" marR="0" lvl="1" indent="-171450" algn="l" rtl="0">
              <a:lnSpc>
                <a:spcPct val="100000"/>
              </a:lnSpc>
              <a:spcBef>
                <a:spcPts val="0"/>
              </a:spcBef>
              <a:spcAft>
                <a:spcPts val="0"/>
              </a:spcAft>
              <a:buClr>
                <a:srgbClr val="000000"/>
              </a:buClr>
              <a:buSzPts val="1200"/>
              <a:buFont typeface="Arial"/>
              <a:buChar char="o"/>
            </a:pPr>
            <a:r>
              <a:rPr lang="en-US" sz="1800" b="0" i="0" u="none" strike="noStrike" cap="none">
                <a:solidFill>
                  <a:schemeClr val="dk2"/>
                </a:solidFill>
                <a:latin typeface="Arial"/>
                <a:ea typeface="Arial"/>
                <a:cs typeface="Arial"/>
                <a:sym typeface="Arial"/>
              </a:rPr>
              <a:t>Artificial Narrow Intelligence (ANI) – weak AI: teknologi AI yang ditujukan untuk melakukan satu task khusus</a:t>
            </a:r>
            <a:endParaRPr sz="1800" b="0" i="0" u="none" strike="noStrike" cap="none">
              <a:solidFill>
                <a:schemeClr val="dk2"/>
              </a:solidFill>
              <a:latin typeface="Arial"/>
              <a:ea typeface="Arial"/>
              <a:cs typeface="Arial"/>
              <a:sym typeface="Arial"/>
            </a:endParaRPr>
          </a:p>
          <a:p>
            <a:pPr marL="536575" marR="0" lvl="1" indent="-171450" algn="l" rtl="0">
              <a:lnSpc>
                <a:spcPct val="100000"/>
              </a:lnSpc>
              <a:spcBef>
                <a:spcPts val="0"/>
              </a:spcBef>
              <a:spcAft>
                <a:spcPts val="0"/>
              </a:spcAft>
              <a:buClr>
                <a:srgbClr val="000000"/>
              </a:buClr>
              <a:buSzPts val="1200"/>
              <a:buFont typeface="Arial"/>
              <a:buChar char="o"/>
            </a:pPr>
            <a:r>
              <a:rPr lang="en-US" sz="1800" b="0" i="0" u="none" strike="noStrike" cap="none">
                <a:solidFill>
                  <a:schemeClr val="dk2"/>
                </a:solidFill>
                <a:latin typeface="Arial"/>
                <a:ea typeface="Arial"/>
                <a:cs typeface="Arial"/>
                <a:sym typeface="Arial"/>
              </a:rPr>
              <a:t>Contoh: chatbot pemesanan tiket pesawat, klasifikasi jenis penyakit kulit</a:t>
            </a:r>
            <a:endParaRPr sz="1800" b="0" i="0" u="none" strike="noStrike" cap="none">
              <a:solidFill>
                <a:schemeClr val="dk2"/>
              </a:solidFill>
              <a:latin typeface="Arial"/>
              <a:ea typeface="Arial"/>
              <a:cs typeface="Arial"/>
              <a:sym typeface="Arial"/>
            </a:endParaRPr>
          </a:p>
          <a:p>
            <a:pPr marL="360363" marR="0" lvl="1" indent="-171450" algn="l" rtl="0">
              <a:lnSpc>
                <a:spcPct val="100000"/>
              </a:lnSpc>
              <a:spcBef>
                <a:spcPts val="0"/>
              </a:spcBef>
              <a:spcAft>
                <a:spcPts val="0"/>
              </a:spcAft>
              <a:buClr>
                <a:srgbClr val="000000"/>
              </a:buClr>
              <a:buSzPts val="1200"/>
              <a:buFont typeface="Arial"/>
              <a:buChar char="o"/>
            </a:pPr>
            <a:r>
              <a:rPr lang="en-US" sz="1800" b="0" i="0" u="none" strike="noStrike" cap="none">
                <a:solidFill>
                  <a:schemeClr val="dk2"/>
                </a:solidFill>
                <a:latin typeface="Arial"/>
                <a:ea typeface="Arial"/>
                <a:cs typeface="Arial"/>
                <a:sym typeface="Arial"/>
              </a:rPr>
              <a:t>Artificial General Intelligence (AGI) – strong AI: teknologi AI yang bisa menangani semua task yang dilakukan manusia</a:t>
            </a:r>
            <a:endParaRPr sz="1800" b="0" i="0" u="none" strike="noStrike" cap="none">
              <a:solidFill>
                <a:schemeClr val="dk2"/>
              </a:solidFill>
              <a:latin typeface="Arial"/>
              <a:ea typeface="Arial"/>
              <a:cs typeface="Arial"/>
              <a:sym typeface="Arial"/>
            </a:endParaRPr>
          </a:p>
        </p:txBody>
      </p:sp>
      <p:pic>
        <p:nvPicPr>
          <p:cNvPr id="458" name="Google Shape;458;p85"/>
          <p:cNvPicPr preferRelativeResize="0"/>
          <p:nvPr/>
        </p:nvPicPr>
        <p:blipFill rotWithShape="1">
          <a:blip r:embed="rId3">
            <a:alphaModFix/>
          </a:blip>
          <a:srcRect/>
          <a:stretch/>
        </p:blipFill>
        <p:spPr>
          <a:xfrm>
            <a:off x="3758577" y="3454699"/>
            <a:ext cx="4178515" cy="2502029"/>
          </a:xfrm>
          <a:prstGeom prst="rect">
            <a:avLst/>
          </a:prstGeom>
          <a:noFill/>
          <a:ln>
            <a:noFill/>
          </a:ln>
        </p:spPr>
      </p:pic>
      <p:sp>
        <p:nvSpPr>
          <p:cNvPr id="459" name="Google Shape;459;p85"/>
          <p:cNvSpPr txBox="1"/>
          <p:nvPr/>
        </p:nvSpPr>
        <p:spPr>
          <a:xfrm>
            <a:off x="4467821" y="6026126"/>
            <a:ext cx="4673212"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rgbClr val="EEEEEE"/>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Sumber gambar: analyticsindiamag.com</a:t>
            </a:r>
            <a:endParaRPr sz="1100" b="0" i="0" u="none" strike="noStrike" cap="none">
              <a:solidFill>
                <a:srgbClr val="000000"/>
              </a:solidFill>
              <a:latin typeface="Arial"/>
              <a:ea typeface="Arial"/>
              <a:cs typeface="Arial"/>
              <a:sym typeface="Arial"/>
            </a:endParaRPr>
          </a:p>
        </p:txBody>
      </p:sp>
      <p:sp>
        <p:nvSpPr>
          <p:cNvPr id="460" name="Google Shape;460;p85"/>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6"/>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11111"/>
              <a:buFont typeface="Arial"/>
              <a:buNone/>
            </a:pPr>
            <a:r>
              <a:rPr lang="en-US"/>
              <a:t>Pembagian Jenis Teknologi Artificial Intelligence (2)</a:t>
            </a:r>
            <a:endParaRPr/>
          </a:p>
        </p:txBody>
      </p:sp>
      <p:sp>
        <p:nvSpPr>
          <p:cNvPr id="466" name="Google Shape;466;p86"/>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67" name="Google Shape;467;p86"/>
          <p:cNvSpPr txBox="1"/>
          <p:nvPr/>
        </p:nvSpPr>
        <p:spPr>
          <a:xfrm>
            <a:off x="525237" y="1385529"/>
            <a:ext cx="10645200" cy="18885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chemeClr val="dk2"/>
              </a:solidFill>
              <a:latin typeface="Arial"/>
              <a:ea typeface="Arial"/>
              <a:cs typeface="Arial"/>
              <a:sym typeface="Arial"/>
            </a:endParaRPr>
          </a:p>
          <a:p>
            <a:pPr marL="176213" marR="0" lvl="0" indent="-171450" algn="l" rtl="0">
              <a:lnSpc>
                <a:spcPct val="100000"/>
              </a:lnSpc>
              <a:spcBef>
                <a:spcPts val="0"/>
              </a:spcBef>
              <a:spcAft>
                <a:spcPts val="0"/>
              </a:spcAft>
              <a:buClr>
                <a:srgbClr val="000000"/>
              </a:buClr>
              <a:buSzPts val="1200"/>
              <a:buFont typeface="Courier New"/>
              <a:buChar char="o"/>
            </a:pPr>
            <a:r>
              <a:rPr lang="en-US" sz="1800" b="0" i="0" u="none" strike="noStrike" cap="none">
                <a:solidFill>
                  <a:schemeClr val="dk2"/>
                </a:solidFill>
                <a:latin typeface="Arial"/>
                <a:ea typeface="Arial"/>
                <a:cs typeface="Arial"/>
                <a:sym typeface="Arial"/>
              </a:rPr>
              <a:t>Berdasar </a:t>
            </a:r>
            <a:r>
              <a:rPr lang="en-US" sz="1800" b="1" i="0" u="none" strike="noStrike" cap="none">
                <a:solidFill>
                  <a:schemeClr val="dk2"/>
                </a:solidFill>
                <a:latin typeface="Arial"/>
                <a:ea typeface="Arial"/>
                <a:cs typeface="Arial"/>
                <a:sym typeface="Arial"/>
              </a:rPr>
              <a:t>domain persoalan</a:t>
            </a:r>
            <a:r>
              <a:rPr lang="en-US" sz="1800" b="0" i="0" u="none" strike="noStrike" cap="none">
                <a:solidFill>
                  <a:schemeClr val="dk2"/>
                </a:solidFill>
                <a:latin typeface="Arial"/>
                <a:ea typeface="Arial"/>
                <a:cs typeface="Arial"/>
                <a:sym typeface="Arial"/>
              </a:rPr>
              <a:t>:</a:t>
            </a:r>
            <a:endParaRPr sz="1800" b="0" i="0" u="none" strike="noStrike" cap="none">
              <a:solidFill>
                <a:schemeClr val="dk2"/>
              </a:solidFill>
              <a:latin typeface="Arial"/>
              <a:ea typeface="Arial"/>
              <a:cs typeface="Arial"/>
              <a:sym typeface="Arial"/>
            </a:endParaRPr>
          </a:p>
          <a:p>
            <a:pPr marL="360363" marR="0" lvl="1" indent="-171450" algn="l" rtl="0">
              <a:lnSpc>
                <a:spcPct val="100000"/>
              </a:lnSpc>
              <a:spcBef>
                <a:spcPts val="0"/>
              </a:spcBef>
              <a:spcAft>
                <a:spcPts val="0"/>
              </a:spcAft>
              <a:buClr>
                <a:srgbClr val="000000"/>
              </a:buClr>
              <a:buSzPts val="1200"/>
              <a:buFont typeface="Arial"/>
              <a:buChar char="o"/>
            </a:pPr>
            <a:r>
              <a:rPr lang="en-US" sz="1800" b="0" i="0" u="none" strike="noStrike" cap="none">
                <a:solidFill>
                  <a:schemeClr val="dk2"/>
                </a:solidFill>
                <a:latin typeface="Arial"/>
                <a:ea typeface="Arial"/>
                <a:cs typeface="Arial"/>
                <a:sym typeface="Arial"/>
              </a:rPr>
              <a:t>Teknologi AI juga dapat dibagi menjadi cabang-cabang domain persoalan yang diselesaikan, contohnya: Natural language processing (input/output berupa Bahasa), Speech Processing (input/output berupa sinyal suara), Image Processing/Computer Vision (input/output berupa gambar), dst</a:t>
            </a:r>
            <a:endParaRPr sz="1800" b="0" i="0" u="none" strike="noStrike" cap="none">
              <a:solidFill>
                <a:schemeClr val="dk2"/>
              </a:solidFill>
              <a:latin typeface="Arial"/>
              <a:ea typeface="Arial"/>
              <a:cs typeface="Arial"/>
              <a:sym typeface="Arial"/>
            </a:endParaRPr>
          </a:p>
        </p:txBody>
      </p:sp>
      <p:pic>
        <p:nvPicPr>
          <p:cNvPr id="468" name="Google Shape;468;p86"/>
          <p:cNvPicPr preferRelativeResize="0"/>
          <p:nvPr/>
        </p:nvPicPr>
        <p:blipFill rotWithShape="1">
          <a:blip r:embed="rId3">
            <a:alphaModFix/>
          </a:blip>
          <a:srcRect/>
          <a:stretch/>
        </p:blipFill>
        <p:spPr>
          <a:xfrm>
            <a:off x="628784" y="3606801"/>
            <a:ext cx="4162576" cy="2515842"/>
          </a:xfrm>
          <a:prstGeom prst="rect">
            <a:avLst/>
          </a:prstGeom>
          <a:noFill/>
          <a:ln>
            <a:noFill/>
          </a:ln>
        </p:spPr>
      </p:pic>
      <p:pic>
        <p:nvPicPr>
          <p:cNvPr id="469" name="Google Shape;469;p86"/>
          <p:cNvPicPr preferRelativeResize="0"/>
          <p:nvPr/>
        </p:nvPicPr>
        <p:blipFill rotWithShape="1">
          <a:blip r:embed="rId4">
            <a:alphaModFix/>
          </a:blip>
          <a:srcRect/>
          <a:stretch/>
        </p:blipFill>
        <p:spPr>
          <a:xfrm>
            <a:off x="5512802" y="3988030"/>
            <a:ext cx="1700340" cy="1443543"/>
          </a:xfrm>
          <a:prstGeom prst="rect">
            <a:avLst/>
          </a:prstGeom>
          <a:noFill/>
          <a:ln>
            <a:noFill/>
          </a:ln>
        </p:spPr>
      </p:pic>
      <p:pic>
        <p:nvPicPr>
          <p:cNvPr id="470" name="Google Shape;470;p86"/>
          <p:cNvPicPr preferRelativeResize="0"/>
          <p:nvPr/>
        </p:nvPicPr>
        <p:blipFill rotWithShape="1">
          <a:blip r:embed="rId5">
            <a:alphaModFix/>
          </a:blip>
          <a:srcRect/>
          <a:stretch/>
        </p:blipFill>
        <p:spPr>
          <a:xfrm>
            <a:off x="7511810" y="3988030"/>
            <a:ext cx="3008446" cy="1560350"/>
          </a:xfrm>
          <a:prstGeom prst="rect">
            <a:avLst/>
          </a:prstGeom>
          <a:noFill/>
          <a:ln>
            <a:noFill/>
          </a:ln>
        </p:spPr>
      </p:pic>
      <p:sp>
        <p:nvSpPr>
          <p:cNvPr id="471" name="Google Shape;471;p86"/>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p:nvPr/>
        </p:nvSpPr>
        <p:spPr>
          <a:xfrm>
            <a:off x="8694950" y="4955100"/>
            <a:ext cx="3003900" cy="1223100"/>
          </a:xfrm>
          <a:prstGeom prst="rect">
            <a:avLst/>
          </a:prstGeom>
          <a:solidFill>
            <a:srgbClr val="ABE1DC"/>
          </a:solidFill>
          <a:ln w="9525" cap="flat" cmpd="sng">
            <a:solidFill>
              <a:srgbClr val="ABE1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
          <p:cNvSpPr txBox="1">
            <a:spLocks noGrp="1"/>
          </p:cNvSpPr>
          <p:nvPr>
            <p:ph type="ctrTitle"/>
          </p:nvPr>
        </p:nvSpPr>
        <p:spPr>
          <a:xfrm>
            <a:off x="228870" y="798367"/>
            <a:ext cx="5956613" cy="4924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0"/>
              </a:spcBef>
              <a:spcAft>
                <a:spcPts val="0"/>
              </a:spcAft>
              <a:buClr>
                <a:schemeClr val="dk2"/>
              </a:buClr>
              <a:buSzPts val="990"/>
              <a:buFont typeface="Arial"/>
              <a:buNone/>
            </a:pPr>
            <a:r>
              <a:rPr lang="en-US" sz="3600">
                <a:solidFill>
                  <a:schemeClr val="dk2"/>
                </a:solidFill>
              </a:rPr>
              <a:t>SUMBER UTAMA MATERI</a:t>
            </a:r>
            <a:endParaRPr sz="3600">
              <a:solidFill>
                <a:schemeClr val="dk2"/>
              </a:solidFill>
            </a:endParaRPr>
          </a:p>
        </p:txBody>
      </p:sp>
      <p:pic>
        <p:nvPicPr>
          <p:cNvPr id="109" name="Google Shape;109;p1"/>
          <p:cNvPicPr preferRelativeResize="0"/>
          <p:nvPr/>
        </p:nvPicPr>
        <p:blipFill rotWithShape="1">
          <a:blip r:embed="rId3">
            <a:alphaModFix/>
          </a:blip>
          <a:srcRect l="3933" r="3942"/>
          <a:stretch/>
        </p:blipFill>
        <p:spPr>
          <a:xfrm>
            <a:off x="10130269" y="-406400"/>
            <a:ext cx="2249200" cy="1223171"/>
          </a:xfrm>
          <a:prstGeom prst="rect">
            <a:avLst/>
          </a:prstGeom>
          <a:noFill/>
          <a:ln>
            <a:noFill/>
          </a:ln>
        </p:spPr>
      </p:pic>
      <p:sp>
        <p:nvSpPr>
          <p:cNvPr id="110" name="Google Shape;110;p1"/>
          <p:cNvSpPr txBox="1"/>
          <p:nvPr/>
        </p:nvSpPr>
        <p:spPr>
          <a:xfrm>
            <a:off x="356950" y="4269399"/>
            <a:ext cx="7306500" cy="2093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dk2"/>
                </a:solidFill>
                <a:latin typeface="Arial"/>
                <a:ea typeface="Arial"/>
                <a:cs typeface="Arial"/>
                <a:sym typeface="Arial"/>
              </a:rPr>
              <a:t>Penyusun Sumber Materi: </a:t>
            </a:r>
            <a:endParaRPr sz="2100" b="0" i="0" u="none" strike="noStrike" cap="none">
              <a:solidFill>
                <a:schemeClr val="dk2"/>
              </a:solidFill>
              <a:latin typeface="Arial"/>
              <a:ea typeface="Arial"/>
              <a:cs typeface="Arial"/>
              <a:sym typeface="Arial"/>
            </a:endParaRPr>
          </a:p>
          <a:p>
            <a:pPr marL="457189" marR="0" lvl="0" indent="-438139" algn="l" rtl="0">
              <a:lnSpc>
                <a:spcPct val="100000"/>
              </a:lnSpc>
              <a:spcBef>
                <a:spcPts val="0"/>
              </a:spcBef>
              <a:spcAft>
                <a:spcPts val="0"/>
              </a:spcAft>
              <a:buClr>
                <a:srgbClr val="000000"/>
              </a:buClr>
              <a:buSzPts val="1050"/>
              <a:buFont typeface="Arial"/>
              <a:buAutoNum type="arabicPeriod"/>
            </a:pPr>
            <a:r>
              <a:rPr lang="en-US" sz="1500" b="0" i="0" u="none" strike="noStrike" cap="none">
                <a:solidFill>
                  <a:schemeClr val="dk2"/>
                </a:solidFill>
                <a:latin typeface="Arial"/>
                <a:ea typeface="Arial"/>
                <a:cs typeface="Arial"/>
                <a:sym typeface="Arial"/>
              </a:rPr>
              <a:t>Dwi Hendratmo Widyantoro</a:t>
            </a:r>
            <a:endParaRPr sz="1500" b="0" i="0" u="none" strike="noStrike" cap="none">
              <a:solidFill>
                <a:schemeClr val="dk2"/>
              </a:solidFill>
              <a:latin typeface="Arial"/>
              <a:ea typeface="Arial"/>
              <a:cs typeface="Arial"/>
              <a:sym typeface="Arial"/>
            </a:endParaRPr>
          </a:p>
          <a:p>
            <a:pPr marL="457189" marR="0" lvl="0" indent="-438139" algn="l" rtl="0">
              <a:lnSpc>
                <a:spcPct val="100000"/>
              </a:lnSpc>
              <a:spcBef>
                <a:spcPts val="0"/>
              </a:spcBef>
              <a:spcAft>
                <a:spcPts val="0"/>
              </a:spcAft>
              <a:buClr>
                <a:srgbClr val="000000"/>
              </a:buClr>
              <a:buSzPts val="1050"/>
              <a:buFont typeface="Arial"/>
              <a:buAutoNum type="arabicPeriod"/>
            </a:pPr>
            <a:r>
              <a:rPr lang="en-US" sz="1500" b="0" i="0" u="none" strike="noStrike" cap="none">
                <a:solidFill>
                  <a:schemeClr val="dk2"/>
                </a:solidFill>
                <a:latin typeface="Arial"/>
                <a:ea typeface="Arial"/>
                <a:cs typeface="Arial"/>
                <a:sym typeface="Arial"/>
              </a:rPr>
              <a:t>Masayu Leylia Khodra</a:t>
            </a:r>
            <a:endParaRPr sz="1500" b="0" i="0" u="none" strike="noStrike" cap="none">
              <a:solidFill>
                <a:schemeClr val="dk2"/>
              </a:solidFill>
              <a:latin typeface="Arial"/>
              <a:ea typeface="Arial"/>
              <a:cs typeface="Arial"/>
              <a:sym typeface="Arial"/>
            </a:endParaRPr>
          </a:p>
          <a:p>
            <a:pPr marL="457189" marR="0" lvl="0" indent="-438139" algn="l" rtl="0">
              <a:lnSpc>
                <a:spcPct val="100000"/>
              </a:lnSpc>
              <a:spcBef>
                <a:spcPts val="0"/>
              </a:spcBef>
              <a:spcAft>
                <a:spcPts val="0"/>
              </a:spcAft>
              <a:buClr>
                <a:srgbClr val="000000"/>
              </a:buClr>
              <a:buSzPts val="1050"/>
              <a:buFont typeface="Arial"/>
              <a:buAutoNum type="arabicPeriod"/>
            </a:pPr>
            <a:r>
              <a:rPr lang="en-US" sz="1500" b="0" i="0" u="none" strike="noStrike" cap="none">
                <a:solidFill>
                  <a:schemeClr val="dk2"/>
                </a:solidFill>
                <a:latin typeface="Arial"/>
                <a:ea typeface="Arial"/>
                <a:cs typeface="Arial"/>
                <a:sym typeface="Arial"/>
              </a:rPr>
              <a:t>Nur Ulfa Maulidevi</a:t>
            </a:r>
            <a:endParaRPr sz="1500" b="0" i="0" u="none" strike="noStrike" cap="none">
              <a:solidFill>
                <a:schemeClr val="dk2"/>
              </a:solidFill>
              <a:latin typeface="Arial"/>
              <a:ea typeface="Arial"/>
              <a:cs typeface="Arial"/>
              <a:sym typeface="Arial"/>
            </a:endParaRPr>
          </a:p>
          <a:p>
            <a:pPr marL="457189" marR="0" lvl="0" indent="-438139" algn="l" rtl="0">
              <a:lnSpc>
                <a:spcPct val="100000"/>
              </a:lnSpc>
              <a:spcBef>
                <a:spcPts val="0"/>
              </a:spcBef>
              <a:spcAft>
                <a:spcPts val="0"/>
              </a:spcAft>
              <a:buClr>
                <a:srgbClr val="000000"/>
              </a:buClr>
              <a:buSzPts val="1050"/>
              <a:buFont typeface="Arial"/>
              <a:buAutoNum type="arabicPeriod"/>
            </a:pPr>
            <a:r>
              <a:rPr lang="en-US" sz="1500" b="0" i="0" u="none" strike="noStrike" cap="none">
                <a:solidFill>
                  <a:schemeClr val="dk2"/>
                </a:solidFill>
                <a:latin typeface="Arial"/>
                <a:ea typeface="Arial"/>
                <a:cs typeface="Arial"/>
                <a:sym typeface="Arial"/>
              </a:rPr>
              <a:t>Dessi Puji Lestari</a:t>
            </a:r>
            <a:endParaRPr sz="2100" b="0" i="0" u="none" strike="noStrike" cap="none">
              <a:solidFill>
                <a:schemeClr val="dk2"/>
              </a:solidFill>
              <a:latin typeface="Arial"/>
              <a:ea typeface="Arial"/>
              <a:cs typeface="Arial"/>
              <a:sym typeface="Arial"/>
            </a:endParaRPr>
          </a:p>
          <a:p>
            <a:pPr marL="457189" marR="0" lvl="0" indent="-438139" algn="l" rtl="0">
              <a:lnSpc>
                <a:spcPct val="100000"/>
              </a:lnSpc>
              <a:spcBef>
                <a:spcPts val="0"/>
              </a:spcBef>
              <a:spcAft>
                <a:spcPts val="0"/>
              </a:spcAft>
              <a:buClr>
                <a:srgbClr val="000000"/>
              </a:buClr>
              <a:buSzPts val="1050"/>
              <a:buFont typeface="Arial"/>
              <a:buAutoNum type="arabicPeriod"/>
            </a:pPr>
            <a:r>
              <a:rPr lang="en-US" sz="1500" b="0" i="0" u="none" strike="noStrike" cap="none">
                <a:solidFill>
                  <a:schemeClr val="dk2"/>
                </a:solidFill>
                <a:latin typeface="Arial"/>
                <a:ea typeface="Arial"/>
                <a:cs typeface="Arial"/>
                <a:sym typeface="Arial"/>
              </a:rPr>
              <a:t>Windy Gambetta</a:t>
            </a:r>
            <a:endParaRPr sz="2100" b="0" i="0" u="none" strike="noStrike" cap="none">
              <a:solidFill>
                <a:schemeClr val="dk2"/>
              </a:solidFill>
              <a:latin typeface="Arial"/>
              <a:ea typeface="Arial"/>
              <a:cs typeface="Arial"/>
              <a:sym typeface="Arial"/>
            </a:endParaRPr>
          </a:p>
          <a:p>
            <a:pPr marL="457189" marR="0" lvl="0" indent="-438139" algn="l" rtl="0">
              <a:lnSpc>
                <a:spcPct val="100000"/>
              </a:lnSpc>
              <a:spcBef>
                <a:spcPts val="0"/>
              </a:spcBef>
              <a:spcAft>
                <a:spcPts val="0"/>
              </a:spcAft>
              <a:buClr>
                <a:srgbClr val="000000"/>
              </a:buClr>
              <a:buSzPts val="1050"/>
              <a:buFont typeface="Arial"/>
              <a:buAutoNum type="arabicPeriod"/>
            </a:pPr>
            <a:r>
              <a:rPr lang="en-US" sz="1500" b="0" i="0" u="none" strike="noStrike" cap="none">
                <a:solidFill>
                  <a:schemeClr val="dk2"/>
                </a:solidFill>
                <a:latin typeface="Arial"/>
                <a:ea typeface="Arial"/>
                <a:cs typeface="Arial"/>
                <a:sym typeface="Arial"/>
              </a:rPr>
              <a:t>Nugraha Priya Utama</a:t>
            </a:r>
            <a:endParaRPr sz="1500" b="0" i="0" u="none" strike="noStrike" cap="none">
              <a:solidFill>
                <a:schemeClr val="dk2"/>
              </a:solidFill>
              <a:latin typeface="Arial"/>
              <a:ea typeface="Arial"/>
              <a:cs typeface="Arial"/>
              <a:sym typeface="Arial"/>
            </a:endParaRPr>
          </a:p>
          <a:p>
            <a:pPr marL="457189" marR="0" lvl="0" indent="-438139" algn="l" rtl="0">
              <a:lnSpc>
                <a:spcPct val="100000"/>
              </a:lnSpc>
              <a:spcBef>
                <a:spcPts val="0"/>
              </a:spcBef>
              <a:spcAft>
                <a:spcPts val="0"/>
              </a:spcAft>
              <a:buClr>
                <a:srgbClr val="000000"/>
              </a:buClr>
              <a:buSzPts val="1050"/>
              <a:buFont typeface="Arial"/>
              <a:buAutoNum type="arabicPeriod"/>
            </a:pPr>
            <a:r>
              <a:rPr lang="en-US" sz="1500" b="0" i="0" u="none" strike="noStrike" cap="none">
                <a:solidFill>
                  <a:schemeClr val="dk2"/>
                </a:solidFill>
                <a:latin typeface="Arial"/>
                <a:ea typeface="Arial"/>
                <a:cs typeface="Arial"/>
                <a:sym typeface="Arial"/>
              </a:rPr>
              <a:t>Ayu Purwarianti</a:t>
            </a:r>
            <a:endParaRPr sz="1500" b="0" i="0" u="none" strike="noStrike" cap="none">
              <a:solidFill>
                <a:schemeClr val="dk2"/>
              </a:solidFill>
              <a:latin typeface="Arial"/>
              <a:ea typeface="Arial"/>
              <a:cs typeface="Arial"/>
              <a:sym typeface="Arial"/>
            </a:endParaRPr>
          </a:p>
        </p:txBody>
      </p:sp>
      <p:sp>
        <p:nvSpPr>
          <p:cNvPr id="111" name="Google Shape;111;p1"/>
          <p:cNvSpPr txBox="1"/>
          <p:nvPr/>
        </p:nvSpPr>
        <p:spPr>
          <a:xfrm>
            <a:off x="8746869" y="4882646"/>
            <a:ext cx="3216400" cy="1354176"/>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Corbel"/>
                <a:ea typeface="Corbel"/>
                <a:cs typeface="Corbel"/>
                <a:sym typeface="Corbel"/>
              </a:rPr>
              <a:t>Contact Penyusun</a:t>
            </a:r>
            <a:endParaRPr sz="1800" b="1" i="0" u="none" strike="noStrike" cap="none">
              <a:solidFill>
                <a:schemeClr val="dk2"/>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Corbel"/>
                <a:ea typeface="Corbel"/>
                <a:cs typeface="Corbel"/>
                <a:sym typeface="Corbel"/>
              </a:rPr>
              <a:t>Pusat AI ITB</a:t>
            </a:r>
            <a:endParaRPr sz="1800" b="1" i="0" u="none" strike="noStrike" cap="none">
              <a:solidFill>
                <a:schemeClr val="dk2"/>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Corbel"/>
                <a:ea typeface="Corbel"/>
                <a:cs typeface="Corbel"/>
                <a:sym typeface="Corbel"/>
              </a:rPr>
              <a:t>Ponsel : +62 815-6322-2235</a:t>
            </a:r>
            <a:endParaRPr sz="1800" b="1" i="0" u="none" strike="noStrike" cap="none">
              <a:solidFill>
                <a:schemeClr val="dk2"/>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Corbel"/>
                <a:ea typeface="Corbel"/>
                <a:cs typeface="Corbel"/>
                <a:sym typeface="Corbel"/>
              </a:rPr>
              <a:t>Email   : aicenter@itb.ac.id</a:t>
            </a:r>
            <a:endParaRPr sz="1800" b="1" i="0" u="none" strike="noStrike" cap="none">
              <a:solidFill>
                <a:schemeClr val="dk2"/>
              </a:solidFill>
              <a:latin typeface="Corbel"/>
              <a:ea typeface="Corbel"/>
              <a:cs typeface="Corbel"/>
              <a:sym typeface="Corbel"/>
            </a:endParaRPr>
          </a:p>
        </p:txBody>
      </p:sp>
      <p:sp>
        <p:nvSpPr>
          <p:cNvPr id="112" name="Google Shape;112;p1"/>
          <p:cNvSpPr txBox="1"/>
          <p:nvPr/>
        </p:nvSpPr>
        <p:spPr>
          <a:xfrm>
            <a:off x="228869" y="1193922"/>
            <a:ext cx="11734500" cy="3294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Sumber berupa slide materi:</a:t>
            </a:r>
            <a:endParaRPr sz="2400" b="0" i="0" u="none" strike="noStrike" cap="none">
              <a:solidFill>
                <a:schemeClr val="dk2"/>
              </a:solidFill>
              <a:latin typeface="Arial"/>
              <a:ea typeface="Arial"/>
              <a:cs typeface="Arial"/>
              <a:sym typeface="Arial"/>
            </a:endParaRPr>
          </a:p>
          <a:p>
            <a:pPr marL="457189" marR="0" lvl="0" indent="-457189" algn="l" rtl="0">
              <a:lnSpc>
                <a:spcPct val="100000"/>
              </a:lnSpc>
              <a:spcBef>
                <a:spcPts val="0"/>
              </a:spcBef>
              <a:spcAft>
                <a:spcPts val="0"/>
              </a:spcAft>
              <a:buClr>
                <a:srgbClr val="000000"/>
              </a:buClr>
              <a:buSzPts val="1350"/>
              <a:buFont typeface="Arial"/>
              <a:buAutoNum type="arabicPeriod"/>
            </a:pPr>
            <a:r>
              <a:rPr lang="en-US" sz="1800" b="0" i="0" u="none" strike="noStrike" cap="none">
                <a:solidFill>
                  <a:schemeClr val="dk2"/>
                </a:solidFill>
                <a:latin typeface="Arial"/>
                <a:ea typeface="Arial"/>
                <a:cs typeface="Arial"/>
                <a:sym typeface="Arial"/>
              </a:rPr>
              <a:t>Materi Kuliah Artificial Intelligence di Informatika ITB</a:t>
            </a:r>
            <a:endParaRPr sz="1800" b="0" i="0" u="none" strike="noStrike" cap="none">
              <a:solidFill>
                <a:schemeClr val="dk2"/>
              </a:solidFill>
              <a:latin typeface="Arial"/>
              <a:ea typeface="Arial"/>
              <a:cs typeface="Arial"/>
              <a:sym typeface="Arial"/>
            </a:endParaRPr>
          </a:p>
          <a:p>
            <a:pPr marL="457189" marR="0" lvl="0" indent="-457189" algn="l" rtl="0">
              <a:lnSpc>
                <a:spcPct val="100000"/>
              </a:lnSpc>
              <a:spcBef>
                <a:spcPts val="0"/>
              </a:spcBef>
              <a:spcAft>
                <a:spcPts val="0"/>
              </a:spcAft>
              <a:buClr>
                <a:srgbClr val="000000"/>
              </a:buClr>
              <a:buSzPts val="1350"/>
              <a:buFont typeface="Arial"/>
              <a:buAutoNum type="arabicPeriod"/>
            </a:pPr>
            <a:r>
              <a:rPr lang="en-US" sz="1800" b="0" i="0" u="none" strike="noStrike" cap="none">
                <a:solidFill>
                  <a:schemeClr val="dk2"/>
                </a:solidFill>
                <a:latin typeface="Arial"/>
                <a:ea typeface="Arial"/>
                <a:cs typeface="Arial"/>
                <a:sym typeface="Arial"/>
              </a:rPr>
              <a:t>Berbagai Pelatihan di Pusat AI ITB </a:t>
            </a:r>
            <a:endParaRPr sz="24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Sumber berupa buku:</a:t>
            </a:r>
            <a:endParaRPr sz="2400" b="0" i="0" u="none" strike="noStrike" cap="none">
              <a:solidFill>
                <a:schemeClr val="dk2"/>
              </a:solidFill>
              <a:latin typeface="Arial"/>
              <a:ea typeface="Arial"/>
              <a:cs typeface="Arial"/>
              <a:sym typeface="Arial"/>
            </a:endParaRPr>
          </a:p>
          <a:p>
            <a:pPr marL="457189" marR="0" lvl="0" indent="-457189" algn="l" rtl="0">
              <a:lnSpc>
                <a:spcPct val="100000"/>
              </a:lnSpc>
              <a:spcBef>
                <a:spcPts val="0"/>
              </a:spcBef>
              <a:spcAft>
                <a:spcPts val="0"/>
              </a:spcAft>
              <a:buClr>
                <a:srgbClr val="000000"/>
              </a:buClr>
              <a:buSzPts val="1350"/>
              <a:buFont typeface="Arial"/>
              <a:buAutoNum type="arabicPeriod"/>
            </a:pPr>
            <a:r>
              <a:rPr lang="en-US" sz="1800" b="0" i="0" u="none" strike="noStrike" cap="none">
                <a:solidFill>
                  <a:schemeClr val="dk2"/>
                </a:solidFill>
                <a:latin typeface="Arial"/>
                <a:ea typeface="Arial"/>
                <a:cs typeface="Arial"/>
                <a:sym typeface="Arial"/>
              </a:rPr>
              <a:t>Stuart J Russell &amp; Peter Norvig, “Artificial Intelligence: A Modern Approach”, 3rd Edition, Prentice-Hall International, Inc, 2010</a:t>
            </a:r>
            <a:endParaRPr sz="2400" b="0" i="0" u="none" strike="noStrike" cap="none">
              <a:solidFill>
                <a:schemeClr val="dk2"/>
              </a:solidFill>
              <a:latin typeface="Arial"/>
              <a:ea typeface="Arial"/>
              <a:cs typeface="Arial"/>
              <a:sym typeface="Arial"/>
            </a:endParaRPr>
          </a:p>
          <a:p>
            <a:pPr marL="457189" marR="0" lvl="0" indent="-457189" algn="l" rtl="0">
              <a:lnSpc>
                <a:spcPct val="100000"/>
              </a:lnSpc>
              <a:spcBef>
                <a:spcPts val="0"/>
              </a:spcBef>
              <a:spcAft>
                <a:spcPts val="0"/>
              </a:spcAft>
              <a:buClr>
                <a:srgbClr val="000000"/>
              </a:buClr>
              <a:buSzPts val="1350"/>
              <a:buFont typeface="Arial"/>
              <a:buAutoNum type="arabicPeriod"/>
            </a:pPr>
            <a:r>
              <a:rPr lang="en-US" sz="1800" b="0" i="0" u="none" strike="noStrike" cap="none">
                <a:solidFill>
                  <a:schemeClr val="dk2"/>
                </a:solidFill>
                <a:latin typeface="Arial"/>
                <a:ea typeface="Arial"/>
                <a:cs typeface="Arial"/>
                <a:sym typeface="Arial"/>
              </a:rPr>
              <a:t>Ayu Purwarianti, Bambang Riyanto, Dessi Puji Lestari, Intan Muchtadi Alamsyah, Nugraha Priya Utama, Ridwan Sutriadi, Sapto Wahyu Indratno, Sophi Damayanti, “Artificial Intelligence di Masa Pandemi”, ITB Press, 2021</a:t>
            </a:r>
            <a:endParaRPr sz="24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13" name="Google Shape;113;p1"/>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87"/>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11111"/>
              <a:buFont typeface="Arial"/>
              <a:buNone/>
            </a:pPr>
            <a:r>
              <a:rPr lang="en-US"/>
              <a:t>Pembagian Jenis Teknologi Artificial Intelligence (3)</a:t>
            </a:r>
            <a:endParaRPr/>
          </a:p>
        </p:txBody>
      </p:sp>
      <p:sp>
        <p:nvSpPr>
          <p:cNvPr id="477" name="Google Shape;477;p87"/>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78" name="Google Shape;478;p87"/>
          <p:cNvSpPr txBox="1"/>
          <p:nvPr/>
        </p:nvSpPr>
        <p:spPr>
          <a:xfrm>
            <a:off x="628784" y="1723204"/>
            <a:ext cx="10645200" cy="34191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chemeClr val="dk2"/>
              </a:solidFill>
              <a:latin typeface="Arial"/>
              <a:ea typeface="Arial"/>
              <a:cs typeface="Arial"/>
              <a:sym typeface="Arial"/>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chemeClr val="dk2"/>
                </a:solidFill>
                <a:latin typeface="Arial"/>
                <a:ea typeface="Arial"/>
                <a:cs typeface="Arial"/>
                <a:sym typeface="Arial"/>
              </a:rPr>
              <a:t>Berdasar prinsip kerja dalam teknologi AI:</a:t>
            </a:r>
            <a:endParaRPr sz="1400" b="0" i="0" u="none" strike="noStrike" cap="none">
              <a:solidFill>
                <a:srgbClr val="000000"/>
              </a:solidFill>
              <a:latin typeface="Arial"/>
              <a:ea typeface="Arial"/>
              <a:cs typeface="Arial"/>
              <a:sym typeface="Arial"/>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chemeClr val="dk2"/>
                </a:solidFill>
                <a:latin typeface="Arial"/>
                <a:ea typeface="Arial"/>
                <a:cs typeface="Arial"/>
                <a:sym typeface="Arial"/>
              </a:rPr>
              <a:t>Problem solving agent</a:t>
            </a:r>
            <a:endParaRPr sz="1400" b="0" i="0" u="none" strike="noStrike" cap="none">
              <a:solidFill>
                <a:srgbClr val="000000"/>
              </a:solidFill>
              <a:latin typeface="Arial"/>
              <a:ea typeface="Arial"/>
              <a:cs typeface="Arial"/>
              <a:sym typeface="Arial"/>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chemeClr val="dk2"/>
                </a:solidFill>
                <a:latin typeface="Arial"/>
                <a:ea typeface="Arial"/>
                <a:cs typeface="Arial"/>
                <a:sym typeface="Arial"/>
              </a:rPr>
              <a:t>Solution state space sudah terdefinisi, agent bertugas mencari solusi terbaik dari solution state space tersebut</a:t>
            </a:r>
            <a:endParaRPr sz="1800" b="0" i="0" u="none" strike="noStrike" cap="none">
              <a:solidFill>
                <a:schemeClr val="dk2"/>
              </a:solidFill>
              <a:latin typeface="Arial"/>
              <a:ea typeface="Arial"/>
              <a:cs typeface="Arial"/>
              <a:sym typeface="Arial"/>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chemeClr val="dk2"/>
                </a:solidFill>
                <a:latin typeface="Arial"/>
                <a:ea typeface="Arial"/>
                <a:cs typeface="Arial"/>
                <a:sym typeface="Arial"/>
              </a:rPr>
              <a:t>Diselesaikan menggunakan searching algorithm</a:t>
            </a:r>
            <a:endParaRPr sz="1400" b="0" i="0" u="none" strike="noStrike" cap="none">
              <a:solidFill>
                <a:srgbClr val="000000"/>
              </a:solidFill>
              <a:latin typeface="Arial"/>
              <a:ea typeface="Arial"/>
              <a:cs typeface="Arial"/>
              <a:sym typeface="Arial"/>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chemeClr val="dk2"/>
                </a:solidFill>
                <a:latin typeface="Arial"/>
                <a:ea typeface="Arial"/>
                <a:cs typeface="Arial"/>
                <a:sym typeface="Arial"/>
              </a:rPr>
              <a:t>Knowledge based agent</a:t>
            </a:r>
            <a:endParaRPr sz="1400" b="0" i="0" u="none" strike="noStrike" cap="none">
              <a:solidFill>
                <a:srgbClr val="000000"/>
              </a:solidFill>
              <a:latin typeface="Arial"/>
              <a:ea typeface="Arial"/>
              <a:cs typeface="Arial"/>
              <a:sym typeface="Arial"/>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chemeClr val="dk2"/>
                </a:solidFill>
                <a:latin typeface="Arial"/>
                <a:ea typeface="Arial"/>
                <a:cs typeface="Arial"/>
                <a:sym typeface="Arial"/>
              </a:rPr>
              <a:t>Solution state space belum terdefinisi (non deterministic)</a:t>
            </a:r>
            <a:endParaRPr sz="1400" b="0" i="0" u="none" strike="noStrike" cap="none">
              <a:solidFill>
                <a:srgbClr val="000000"/>
              </a:solidFill>
              <a:latin typeface="Arial"/>
              <a:ea typeface="Arial"/>
              <a:cs typeface="Arial"/>
              <a:sym typeface="Arial"/>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chemeClr val="dk2"/>
                </a:solidFill>
                <a:latin typeface="Arial"/>
                <a:ea typeface="Arial"/>
                <a:cs typeface="Arial"/>
                <a:sym typeface="Arial"/>
              </a:rPr>
              <a:t>Agent mencari solusi berdasar knowledge yang dimiliki dimana knowledge dapat berasal dari expert/sumber informasi atau berdasar knowledge yang dipelajari (learning agent) dari data </a:t>
            </a:r>
            <a:endParaRPr sz="1400" b="0" i="0" u="none" strike="noStrike" cap="none">
              <a:solidFill>
                <a:srgbClr val="000000"/>
              </a:solidFill>
              <a:latin typeface="Arial"/>
              <a:ea typeface="Arial"/>
              <a:cs typeface="Arial"/>
              <a:sym typeface="Arial"/>
            </a:endParaRPr>
          </a:p>
        </p:txBody>
      </p:sp>
      <p:sp>
        <p:nvSpPr>
          <p:cNvPr id="479" name="Google Shape;479;p87"/>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88"/>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Problem Solving Agent</a:t>
            </a:r>
            <a:endParaRPr/>
          </a:p>
        </p:txBody>
      </p:sp>
      <p:sp>
        <p:nvSpPr>
          <p:cNvPr id="485" name="Google Shape;485;p88"/>
          <p:cNvSpPr txBox="1"/>
          <p:nvPr/>
        </p:nvSpPr>
        <p:spPr>
          <a:xfrm>
            <a:off x="628784" y="1723204"/>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86" name="Google Shape;486;p88"/>
          <p:cNvSpPr txBox="1"/>
          <p:nvPr/>
        </p:nvSpPr>
        <p:spPr>
          <a:xfrm>
            <a:off x="628783" y="2115604"/>
            <a:ext cx="5692500" cy="3786600"/>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400"/>
              <a:buFont typeface="Arial"/>
              <a:buChar char="o"/>
            </a:pPr>
            <a:r>
              <a:rPr lang="en-US" sz="1800" b="0" i="0" u="none" strike="noStrike" cap="none">
                <a:solidFill>
                  <a:schemeClr val="dk2"/>
                </a:solidFill>
                <a:latin typeface="Arial"/>
                <a:ea typeface="Arial"/>
                <a:cs typeface="Arial"/>
                <a:sym typeface="Arial"/>
              </a:rPr>
              <a:t>Agent design: </a:t>
            </a:r>
            <a:endParaRPr sz="1800" b="0" i="0" u="none" strike="noStrike" cap="none">
              <a:solidFill>
                <a:schemeClr val="dk2"/>
              </a:solidFill>
              <a:latin typeface="Arial"/>
              <a:ea typeface="Arial"/>
              <a:cs typeface="Arial"/>
              <a:sym typeface="Arial"/>
            </a:endParaRPr>
          </a:p>
          <a:p>
            <a:pPr marL="628650" marR="0" lvl="1" indent="-285750" algn="l" rtl="0">
              <a:lnSpc>
                <a:spcPct val="100000"/>
              </a:lnSpc>
              <a:spcBef>
                <a:spcPts val="0"/>
              </a:spcBef>
              <a:spcAft>
                <a:spcPts val="0"/>
              </a:spcAft>
              <a:buClr>
                <a:srgbClr val="000000"/>
              </a:buClr>
              <a:buSzPts val="1400"/>
              <a:buFont typeface="Arial"/>
              <a:buChar char="o"/>
            </a:pPr>
            <a:r>
              <a:rPr lang="en-US" sz="1800" b="0" i="0" u="none" strike="noStrike" cap="none">
                <a:solidFill>
                  <a:schemeClr val="dk2"/>
                </a:solidFill>
                <a:latin typeface="Arial"/>
                <a:ea typeface="Arial"/>
                <a:cs typeface="Arial"/>
                <a:sym typeface="Arial"/>
              </a:rPr>
              <a:t>formulate problem 🡪 search solution 🡪 execute</a:t>
            </a:r>
            <a:endParaRPr sz="1800" b="0" i="0" u="none" strike="noStrike" cap="none">
              <a:solidFill>
                <a:schemeClr val="dk2"/>
              </a:solidFill>
              <a:latin typeface="Arial"/>
              <a:ea typeface="Arial"/>
              <a:cs typeface="Arial"/>
              <a:sym typeface="Arial"/>
            </a:endParaRPr>
          </a:p>
          <a:p>
            <a:pPr marL="628650" marR="0" lvl="1" indent="-285750" algn="l" rtl="0">
              <a:lnSpc>
                <a:spcPct val="100000"/>
              </a:lnSpc>
              <a:spcBef>
                <a:spcPts val="0"/>
              </a:spcBef>
              <a:spcAft>
                <a:spcPts val="0"/>
              </a:spcAft>
              <a:buClr>
                <a:srgbClr val="000000"/>
              </a:buClr>
              <a:buSzPts val="1400"/>
              <a:buFont typeface="Arial"/>
              <a:buChar char="o"/>
            </a:pPr>
            <a:r>
              <a:rPr lang="en-US" sz="1800" b="0" i="0" u="none" strike="noStrike" cap="none">
                <a:solidFill>
                  <a:schemeClr val="dk2"/>
                </a:solidFill>
                <a:latin typeface="Arial"/>
                <a:ea typeface="Arial"/>
                <a:cs typeface="Arial"/>
                <a:sym typeface="Arial"/>
              </a:rPr>
              <a:t>Task Environment: Remember PEAS</a:t>
            </a:r>
            <a:endParaRPr sz="1800" b="0" i="0" u="none" strike="noStrike" cap="none">
              <a:solidFill>
                <a:schemeClr val="dk2"/>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o"/>
            </a:pPr>
            <a:r>
              <a:rPr lang="en-US" sz="1800" b="0" i="0" u="none" strike="noStrike" cap="none">
                <a:solidFill>
                  <a:schemeClr val="dk2"/>
                </a:solidFill>
                <a:latin typeface="Arial"/>
                <a:ea typeface="Arial"/>
                <a:cs typeface="Arial"/>
                <a:sym typeface="Arial"/>
              </a:rPr>
              <a:t>Problem: satisfy goal (goal state)</a:t>
            </a:r>
            <a:endParaRPr sz="1800" b="0" i="0" u="none" strike="noStrike" cap="none">
              <a:solidFill>
                <a:schemeClr val="dk2"/>
              </a:solidFill>
              <a:latin typeface="Arial"/>
              <a:ea typeface="Arial"/>
              <a:cs typeface="Arial"/>
              <a:sym typeface="Arial"/>
            </a:endParaRPr>
          </a:p>
          <a:p>
            <a:pPr marL="628650" marR="0" lvl="1" indent="-285750" algn="l" rtl="0">
              <a:lnSpc>
                <a:spcPct val="100000"/>
              </a:lnSpc>
              <a:spcBef>
                <a:spcPts val="0"/>
              </a:spcBef>
              <a:spcAft>
                <a:spcPts val="0"/>
              </a:spcAft>
              <a:buClr>
                <a:srgbClr val="000000"/>
              </a:buClr>
              <a:buSzPts val="1400"/>
              <a:buFont typeface="Arial"/>
              <a:buChar char="o"/>
            </a:pPr>
            <a:r>
              <a:rPr lang="en-US" sz="1800" b="0" i="0" u="none" strike="noStrike" cap="none">
                <a:solidFill>
                  <a:schemeClr val="dk2"/>
                </a:solidFill>
                <a:latin typeface="Arial"/>
                <a:ea typeface="Arial"/>
                <a:cs typeface="Arial"/>
                <a:sym typeface="Arial"/>
              </a:rPr>
              <a:t>Agent task: find out which sequence of actions will get it to a goal state</a:t>
            </a:r>
            <a:endParaRPr sz="1800" b="0" i="0" u="none" strike="noStrike" cap="none">
              <a:solidFill>
                <a:schemeClr val="dk2"/>
              </a:solidFill>
              <a:latin typeface="Arial"/>
              <a:ea typeface="Arial"/>
              <a:cs typeface="Arial"/>
              <a:sym typeface="Arial"/>
            </a:endParaRPr>
          </a:p>
          <a:p>
            <a:pPr marL="628650" marR="0" lvl="1" indent="-285750" algn="l" rtl="0">
              <a:lnSpc>
                <a:spcPct val="100000"/>
              </a:lnSpc>
              <a:spcBef>
                <a:spcPts val="0"/>
              </a:spcBef>
              <a:spcAft>
                <a:spcPts val="0"/>
              </a:spcAft>
              <a:buClr>
                <a:srgbClr val="000000"/>
              </a:buClr>
              <a:buSzPts val="1400"/>
              <a:buFont typeface="Courier New"/>
              <a:buChar char="o"/>
            </a:pPr>
            <a:r>
              <a:rPr lang="en-US" sz="1800" b="0" i="0" u="none" strike="noStrike" cap="none">
                <a:solidFill>
                  <a:schemeClr val="dk2"/>
                </a:solidFill>
                <a:latin typeface="Arial"/>
                <a:ea typeface="Arial"/>
                <a:cs typeface="Arial"/>
                <a:sym typeface="Arial"/>
              </a:rPr>
              <a:t>4 components of </a:t>
            </a:r>
            <a:r>
              <a:rPr lang="en-US" sz="1800" b="1" i="0" u="none" strike="noStrike" cap="none">
                <a:solidFill>
                  <a:schemeClr val="dk2"/>
                </a:solidFill>
                <a:latin typeface="Arial"/>
                <a:ea typeface="Arial"/>
                <a:cs typeface="Arial"/>
                <a:sym typeface="Arial"/>
              </a:rPr>
              <a:t>a problem</a:t>
            </a:r>
            <a:r>
              <a:rPr lang="en-US" sz="1800" b="0" i="0" u="none" strike="noStrike" cap="none">
                <a:solidFill>
                  <a:schemeClr val="dk2"/>
                </a:solidFill>
                <a:latin typeface="Arial"/>
                <a:ea typeface="Arial"/>
                <a:cs typeface="Arial"/>
                <a:sym typeface="Arial"/>
              </a:rPr>
              <a:t>: initial state, operator/successor function,  goal test, path cost</a:t>
            </a:r>
            <a:endParaRPr sz="1800" b="0" i="0" u="none" strike="noStrike" cap="none">
              <a:solidFill>
                <a:schemeClr val="dk2"/>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o"/>
            </a:pPr>
            <a:r>
              <a:rPr lang="en-US" sz="1800" b="0" i="0" u="none" strike="noStrike" cap="none">
                <a:solidFill>
                  <a:schemeClr val="dk2"/>
                </a:solidFill>
                <a:latin typeface="Arial"/>
                <a:ea typeface="Arial"/>
                <a:cs typeface="Arial"/>
                <a:sym typeface="Arial"/>
              </a:rPr>
              <a:t>Searching: process of looking for sequence of action</a:t>
            </a:r>
            <a:endParaRPr sz="1800" b="0" i="0" u="none" strike="noStrike" cap="none">
              <a:solidFill>
                <a:schemeClr val="dk2"/>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o"/>
            </a:pPr>
            <a:r>
              <a:rPr lang="en-US" sz="1800" b="0" i="0" u="none" strike="noStrike" cap="none">
                <a:solidFill>
                  <a:schemeClr val="dk2"/>
                </a:solidFill>
                <a:latin typeface="Arial"/>
                <a:ea typeface="Arial"/>
                <a:cs typeface="Arial"/>
                <a:sym typeface="Arial"/>
              </a:rPr>
              <a:t>Solution: sequence of action to goal state</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chemeClr val="dk2"/>
              </a:solidFill>
              <a:latin typeface="Arial"/>
              <a:ea typeface="Arial"/>
              <a:cs typeface="Arial"/>
              <a:sym typeface="Arial"/>
            </a:endParaRPr>
          </a:p>
        </p:txBody>
      </p:sp>
      <p:sp>
        <p:nvSpPr>
          <p:cNvPr id="487" name="Google Shape;487;p88"/>
          <p:cNvSpPr txBox="1"/>
          <p:nvPr/>
        </p:nvSpPr>
        <p:spPr>
          <a:xfrm>
            <a:off x="6746984" y="2254752"/>
            <a:ext cx="5281800" cy="2835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83C92"/>
              </a:buClr>
              <a:buSzPts val="1800"/>
              <a:buFont typeface="Corbel"/>
              <a:buNone/>
            </a:pPr>
            <a:r>
              <a:rPr lang="en-US" sz="1800" b="0" i="0" u="none" strike="noStrike" cap="none">
                <a:solidFill>
                  <a:srgbClr val="083C92"/>
                </a:solidFill>
                <a:latin typeface="Arial"/>
                <a:ea typeface="Arial"/>
                <a:cs typeface="Arial"/>
                <a:sym typeface="Arial"/>
              </a:rPr>
              <a:t>Agent knows world dynamics</a:t>
            </a:r>
            <a:endParaRPr sz="1800" b="0" i="0" u="none" strike="noStrike" cap="none">
              <a:solidFill>
                <a:schemeClr val="dk1"/>
              </a:solidFill>
              <a:latin typeface="Arial"/>
              <a:ea typeface="Arial"/>
              <a:cs typeface="Arial"/>
              <a:sym typeface="Arial"/>
            </a:endParaRPr>
          </a:p>
          <a:p>
            <a:pPr marL="360363" marR="0" lvl="1" indent="0" algn="l" rtl="0">
              <a:lnSpc>
                <a:spcPct val="90000"/>
              </a:lnSpc>
              <a:spcBef>
                <a:spcPts val="0"/>
              </a:spcBef>
              <a:spcAft>
                <a:spcPts val="0"/>
              </a:spcAft>
              <a:buClr>
                <a:srgbClr val="083C92"/>
              </a:buClr>
              <a:buSzPts val="1800"/>
              <a:buFont typeface="Corbel"/>
              <a:buNone/>
            </a:pPr>
            <a:r>
              <a:rPr lang="en-US" sz="1800" b="0" i="0" u="none" strike="noStrike" cap="none">
                <a:solidFill>
                  <a:srgbClr val="083C92"/>
                </a:solidFill>
                <a:latin typeface="Arial"/>
                <a:ea typeface="Arial"/>
                <a:cs typeface="Arial"/>
                <a:sym typeface="Arial"/>
              </a:rPr>
              <a:t>World states, actions</a:t>
            </a:r>
            <a:endParaRPr sz="1800" b="0" i="0" u="none" strike="noStrike" cap="none">
              <a:solidFill>
                <a:schemeClr val="dk1"/>
              </a:solidFill>
              <a:latin typeface="Arial"/>
              <a:ea typeface="Arial"/>
              <a:cs typeface="Arial"/>
              <a:sym typeface="Arial"/>
            </a:endParaRPr>
          </a:p>
          <a:p>
            <a:pPr marL="360363" marR="0" lvl="1" indent="0" algn="l" rtl="0">
              <a:lnSpc>
                <a:spcPct val="90000"/>
              </a:lnSpc>
              <a:spcBef>
                <a:spcPts val="0"/>
              </a:spcBef>
              <a:spcAft>
                <a:spcPts val="0"/>
              </a:spcAft>
              <a:buClr>
                <a:srgbClr val="FF0000"/>
              </a:buClr>
              <a:buSzPts val="1800"/>
              <a:buFont typeface="Corbel"/>
              <a:buNone/>
            </a:pPr>
            <a:r>
              <a:rPr lang="en-US" sz="1800" b="0" i="0" u="none" strike="noStrike" cap="none">
                <a:solidFill>
                  <a:srgbClr val="FF0000"/>
                </a:solidFill>
                <a:latin typeface="Arial"/>
                <a:ea typeface="Arial"/>
                <a:cs typeface="Arial"/>
                <a:sym typeface="Arial"/>
              </a:rPr>
              <a:t>[when agent doesn’t know 🡪 learning]</a:t>
            </a:r>
            <a:endParaRPr sz="18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83C92"/>
              </a:buClr>
              <a:buSzPts val="1800"/>
              <a:buFont typeface="Corbel"/>
              <a:buNone/>
            </a:pPr>
            <a:r>
              <a:rPr lang="en-US" sz="1800" b="0" i="0" u="none" strike="noStrike" cap="none">
                <a:solidFill>
                  <a:srgbClr val="083C92"/>
                </a:solidFill>
                <a:latin typeface="Arial"/>
                <a:ea typeface="Arial"/>
                <a:cs typeface="Arial"/>
                <a:sym typeface="Arial"/>
              </a:rPr>
              <a:t>World state is finite, small enough to enumerate </a:t>
            </a:r>
            <a:endParaRPr sz="1800" b="0" i="0" u="none" strike="noStrike" cap="none">
              <a:solidFill>
                <a:schemeClr val="dk1"/>
              </a:solidFill>
              <a:latin typeface="Arial"/>
              <a:ea typeface="Arial"/>
              <a:cs typeface="Arial"/>
              <a:sym typeface="Arial"/>
            </a:endParaRPr>
          </a:p>
          <a:p>
            <a:pPr marL="360363" marR="0" lvl="1" indent="0" algn="l" rtl="0">
              <a:lnSpc>
                <a:spcPct val="90000"/>
              </a:lnSpc>
              <a:spcBef>
                <a:spcPts val="0"/>
              </a:spcBef>
              <a:spcAft>
                <a:spcPts val="0"/>
              </a:spcAft>
              <a:buClr>
                <a:srgbClr val="FF0000"/>
              </a:buClr>
              <a:buSzPts val="1800"/>
              <a:buFont typeface="Corbel"/>
              <a:buNone/>
            </a:pPr>
            <a:r>
              <a:rPr lang="en-US" sz="1800" b="0" i="0" u="none" strike="noStrike" cap="none">
                <a:solidFill>
                  <a:srgbClr val="FF0000"/>
                </a:solidFill>
                <a:latin typeface="Arial"/>
                <a:ea typeface="Arial"/>
                <a:cs typeface="Arial"/>
                <a:sym typeface="Arial"/>
              </a:rPr>
              <a:t>[ when state is infinite 🡪logic]</a:t>
            </a:r>
            <a:endParaRPr sz="18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83C92"/>
              </a:buClr>
              <a:buSzPts val="1800"/>
              <a:buFont typeface="Corbel"/>
              <a:buNone/>
            </a:pPr>
            <a:r>
              <a:rPr lang="en-US" sz="1800" b="0" i="0" u="none" strike="noStrike" cap="none">
                <a:solidFill>
                  <a:srgbClr val="083C92"/>
                </a:solidFill>
                <a:latin typeface="Arial"/>
                <a:ea typeface="Arial"/>
                <a:cs typeface="Arial"/>
                <a:sym typeface="Arial"/>
              </a:rPr>
              <a:t>World is deterministic </a:t>
            </a:r>
            <a:endParaRPr sz="1800" b="0" i="0" u="none" strike="noStrike" cap="none">
              <a:solidFill>
                <a:schemeClr val="dk1"/>
              </a:solidFill>
              <a:latin typeface="Arial"/>
              <a:ea typeface="Arial"/>
              <a:cs typeface="Arial"/>
              <a:sym typeface="Arial"/>
            </a:endParaRPr>
          </a:p>
          <a:p>
            <a:pPr marL="360363" marR="0" lvl="1" indent="0" algn="l" rtl="0">
              <a:lnSpc>
                <a:spcPct val="90000"/>
              </a:lnSpc>
              <a:spcBef>
                <a:spcPts val="0"/>
              </a:spcBef>
              <a:spcAft>
                <a:spcPts val="0"/>
              </a:spcAft>
              <a:buClr>
                <a:srgbClr val="FF0000"/>
              </a:buClr>
              <a:buSzPts val="1800"/>
              <a:buFont typeface="Corbel"/>
              <a:buNone/>
            </a:pPr>
            <a:r>
              <a:rPr lang="en-US" sz="1800" b="0" i="0" u="none" strike="noStrike" cap="none">
                <a:solidFill>
                  <a:srgbClr val="FF0000"/>
                </a:solidFill>
                <a:latin typeface="Arial"/>
                <a:ea typeface="Arial"/>
                <a:cs typeface="Arial"/>
                <a:sym typeface="Arial"/>
              </a:rPr>
              <a:t>[when non-deterministic 🡪uncertainty]</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0"/>
              </a:spcBef>
              <a:spcAft>
                <a:spcPts val="0"/>
              </a:spcAft>
              <a:buClr>
                <a:srgbClr val="083C92"/>
              </a:buClr>
              <a:buSzPts val="1800"/>
              <a:buFont typeface="Corbel"/>
              <a:buNone/>
            </a:pPr>
            <a:r>
              <a:rPr lang="en-US" sz="1800" b="0" i="0" u="none" strike="noStrike" cap="none">
                <a:solidFill>
                  <a:srgbClr val="083C92"/>
                </a:solidFill>
                <a:latin typeface="Arial"/>
                <a:ea typeface="Arial"/>
                <a:cs typeface="Arial"/>
                <a:sym typeface="Arial"/>
              </a:rPr>
              <a:t>Agent knows current state </a:t>
            </a:r>
            <a:endParaRPr sz="1800" b="0" i="0" u="none" strike="noStrike" cap="none">
              <a:solidFill>
                <a:schemeClr val="dk1"/>
              </a:solidFill>
              <a:latin typeface="Arial"/>
              <a:ea typeface="Arial"/>
              <a:cs typeface="Arial"/>
              <a:sym typeface="Arial"/>
            </a:endParaRPr>
          </a:p>
          <a:p>
            <a:pPr marL="360363" marR="0" lvl="1" indent="0" algn="l" rtl="0">
              <a:lnSpc>
                <a:spcPct val="90000"/>
              </a:lnSpc>
              <a:spcBef>
                <a:spcPts val="0"/>
              </a:spcBef>
              <a:spcAft>
                <a:spcPts val="0"/>
              </a:spcAft>
              <a:buClr>
                <a:srgbClr val="FF0000"/>
              </a:buClr>
              <a:buSzPts val="1800"/>
              <a:buFont typeface="Corbel"/>
              <a:buNone/>
            </a:pPr>
            <a:r>
              <a:rPr lang="en-US" sz="1800" b="0" i="0" u="none" strike="noStrike" cap="none">
                <a:solidFill>
                  <a:srgbClr val="FF0000"/>
                </a:solidFill>
                <a:latin typeface="Arial"/>
                <a:ea typeface="Arial"/>
                <a:cs typeface="Arial"/>
                <a:sym typeface="Arial"/>
              </a:rPr>
              <a:t>[when agent doesn’t know 🡪 logic, uncertainty]</a:t>
            </a: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0"/>
              </a:spcBef>
              <a:spcAft>
                <a:spcPts val="0"/>
              </a:spcAft>
              <a:buClr>
                <a:srgbClr val="083C92"/>
              </a:buClr>
              <a:buSzPts val="1800"/>
              <a:buFont typeface="Corbel"/>
              <a:buNone/>
            </a:pPr>
            <a:r>
              <a:rPr lang="en-US" sz="1800" b="0" i="0" u="none" strike="noStrike" cap="none">
                <a:solidFill>
                  <a:srgbClr val="083C92"/>
                </a:solidFill>
                <a:latin typeface="Arial"/>
                <a:ea typeface="Arial"/>
                <a:cs typeface="Arial"/>
                <a:sym typeface="Arial"/>
              </a:rPr>
              <a:t>Utility for a sequence of states is a sum over path</a:t>
            </a:r>
            <a:endParaRPr sz="1800" b="0" i="0" u="none" strike="noStrike" cap="none">
              <a:solidFill>
                <a:schemeClr val="dk1"/>
              </a:solidFill>
              <a:latin typeface="Arial"/>
              <a:ea typeface="Arial"/>
              <a:cs typeface="Arial"/>
              <a:sym typeface="Arial"/>
            </a:endParaRPr>
          </a:p>
        </p:txBody>
      </p:sp>
      <p:sp>
        <p:nvSpPr>
          <p:cNvPr id="488" name="Google Shape;488;p88"/>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fade">
                                      <p:cBhvr>
                                        <p:cTn id="7"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89"/>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Contoh Persoalan pada Problem Solving Agent</a:t>
            </a:r>
            <a:endParaRPr/>
          </a:p>
        </p:txBody>
      </p:sp>
      <p:sp>
        <p:nvSpPr>
          <p:cNvPr id="494" name="Google Shape;494;p89"/>
          <p:cNvSpPr txBox="1"/>
          <p:nvPr/>
        </p:nvSpPr>
        <p:spPr>
          <a:xfrm>
            <a:off x="5809573" y="5349884"/>
            <a:ext cx="1987500" cy="4926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2000" b="0" i="0" u="none" strike="noStrike" cap="none">
                <a:solidFill>
                  <a:schemeClr val="dk1"/>
                </a:solidFill>
                <a:latin typeface="Arial"/>
                <a:ea typeface="Arial"/>
                <a:cs typeface="Arial"/>
                <a:sym typeface="Arial"/>
              </a:rPr>
              <a:t>Route Planning</a:t>
            </a:r>
            <a:endParaRPr sz="2000" b="0" i="0" u="none" strike="noStrike" cap="none">
              <a:solidFill>
                <a:schemeClr val="dk1"/>
              </a:solidFill>
              <a:latin typeface="Arial"/>
              <a:ea typeface="Arial"/>
              <a:cs typeface="Arial"/>
              <a:sym typeface="Arial"/>
            </a:endParaRPr>
          </a:p>
        </p:txBody>
      </p:sp>
      <p:pic>
        <p:nvPicPr>
          <p:cNvPr id="495" name="Google Shape;495;p89" descr="backtrack-progress4c"/>
          <p:cNvPicPr preferRelativeResize="0"/>
          <p:nvPr/>
        </p:nvPicPr>
        <p:blipFill rotWithShape="1">
          <a:blip r:embed="rId3">
            <a:alphaModFix/>
          </a:blip>
          <a:srcRect l="3756" r="25945"/>
          <a:stretch/>
        </p:blipFill>
        <p:spPr>
          <a:xfrm>
            <a:off x="223561" y="2375574"/>
            <a:ext cx="3113074" cy="2736233"/>
          </a:xfrm>
          <a:prstGeom prst="rect">
            <a:avLst/>
          </a:prstGeom>
          <a:noFill/>
          <a:ln>
            <a:noFill/>
          </a:ln>
        </p:spPr>
      </p:pic>
      <p:sp>
        <p:nvSpPr>
          <p:cNvPr id="496" name="Google Shape;496;p89"/>
          <p:cNvSpPr txBox="1"/>
          <p:nvPr/>
        </p:nvSpPr>
        <p:spPr>
          <a:xfrm>
            <a:off x="1114841" y="5370868"/>
            <a:ext cx="1987500" cy="4926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2000" b="0" i="0" u="none" strike="noStrike" cap="none">
                <a:solidFill>
                  <a:schemeClr val="dk1"/>
                </a:solidFill>
                <a:latin typeface="Arial"/>
                <a:ea typeface="Arial"/>
                <a:cs typeface="Arial"/>
                <a:sym typeface="Arial"/>
              </a:rPr>
              <a:t>Map Coloring</a:t>
            </a:r>
            <a:endParaRPr sz="2000" b="0" i="0" u="none" strike="noStrike" cap="none">
              <a:solidFill>
                <a:schemeClr val="dk1"/>
              </a:solidFill>
              <a:latin typeface="Arial"/>
              <a:ea typeface="Arial"/>
              <a:cs typeface="Arial"/>
              <a:sym typeface="Arial"/>
            </a:endParaRPr>
          </a:p>
        </p:txBody>
      </p:sp>
      <p:pic>
        <p:nvPicPr>
          <p:cNvPr id="497" name="Google Shape;497;p89"/>
          <p:cNvPicPr preferRelativeResize="0"/>
          <p:nvPr/>
        </p:nvPicPr>
        <p:blipFill rotWithShape="1">
          <a:blip r:embed="rId4">
            <a:alphaModFix/>
          </a:blip>
          <a:srcRect/>
          <a:stretch/>
        </p:blipFill>
        <p:spPr>
          <a:xfrm>
            <a:off x="9894316" y="2616191"/>
            <a:ext cx="1957903" cy="2598874"/>
          </a:xfrm>
          <a:prstGeom prst="rect">
            <a:avLst/>
          </a:prstGeom>
          <a:noFill/>
          <a:ln>
            <a:noFill/>
          </a:ln>
        </p:spPr>
      </p:pic>
      <p:grpSp>
        <p:nvGrpSpPr>
          <p:cNvPr id="498" name="Google Shape;498;p89"/>
          <p:cNvGrpSpPr/>
          <p:nvPr/>
        </p:nvGrpSpPr>
        <p:grpSpPr>
          <a:xfrm>
            <a:off x="3306164" y="3073802"/>
            <a:ext cx="6407037" cy="2297066"/>
            <a:chOff x="204" y="1389"/>
            <a:chExt cx="4581" cy="2125"/>
          </a:xfrm>
        </p:grpSpPr>
        <p:grpSp>
          <p:nvGrpSpPr>
            <p:cNvPr id="499" name="Google Shape;499;p89"/>
            <p:cNvGrpSpPr/>
            <p:nvPr/>
          </p:nvGrpSpPr>
          <p:grpSpPr>
            <a:xfrm>
              <a:off x="204" y="1389"/>
              <a:ext cx="4581" cy="2125"/>
              <a:chOff x="670" y="799"/>
              <a:chExt cx="4626" cy="2174"/>
            </a:xfrm>
          </p:grpSpPr>
          <p:sp>
            <p:nvSpPr>
              <p:cNvPr id="500" name="Google Shape;500;p89"/>
              <p:cNvSpPr/>
              <p:nvPr/>
            </p:nvSpPr>
            <p:spPr>
              <a:xfrm>
                <a:off x="851" y="1842"/>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1" name="Google Shape;501;p89"/>
              <p:cNvSpPr/>
              <p:nvPr/>
            </p:nvSpPr>
            <p:spPr>
              <a:xfrm>
                <a:off x="1395" y="2523"/>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2" name="Google Shape;502;p89"/>
              <p:cNvSpPr/>
              <p:nvPr/>
            </p:nvSpPr>
            <p:spPr>
              <a:xfrm>
                <a:off x="3437" y="1933"/>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3" name="Google Shape;503;p89"/>
              <p:cNvSpPr/>
              <p:nvPr/>
            </p:nvSpPr>
            <p:spPr>
              <a:xfrm>
                <a:off x="3890" y="2795"/>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4" name="Google Shape;504;p89"/>
              <p:cNvSpPr/>
              <p:nvPr/>
            </p:nvSpPr>
            <p:spPr>
              <a:xfrm>
                <a:off x="4344" y="2069"/>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5" name="Google Shape;505;p89"/>
              <p:cNvSpPr/>
              <p:nvPr/>
            </p:nvSpPr>
            <p:spPr>
              <a:xfrm>
                <a:off x="4979" y="1979"/>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6" name="Google Shape;506;p89"/>
              <p:cNvSpPr/>
              <p:nvPr/>
            </p:nvSpPr>
            <p:spPr>
              <a:xfrm>
                <a:off x="3890" y="1162"/>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7" name="Google Shape;507;p89"/>
              <p:cNvSpPr/>
              <p:nvPr/>
            </p:nvSpPr>
            <p:spPr>
              <a:xfrm>
                <a:off x="3028" y="1253"/>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8" name="Google Shape;508;p89"/>
              <p:cNvSpPr/>
              <p:nvPr/>
            </p:nvSpPr>
            <p:spPr>
              <a:xfrm>
                <a:off x="2303" y="981"/>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9" name="Google Shape;509;p89"/>
              <p:cNvSpPr/>
              <p:nvPr/>
            </p:nvSpPr>
            <p:spPr>
              <a:xfrm>
                <a:off x="1441" y="1253"/>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10" name="Google Shape;510;p89"/>
              <p:cNvSpPr/>
              <p:nvPr/>
            </p:nvSpPr>
            <p:spPr>
              <a:xfrm>
                <a:off x="3074" y="2251"/>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11" name="Google Shape;511;p89"/>
              <p:cNvSpPr/>
              <p:nvPr/>
            </p:nvSpPr>
            <p:spPr>
              <a:xfrm>
                <a:off x="2620" y="2478"/>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12" name="Google Shape;512;p89"/>
              <p:cNvSpPr/>
              <p:nvPr/>
            </p:nvSpPr>
            <p:spPr>
              <a:xfrm>
                <a:off x="2121" y="2614"/>
                <a:ext cx="91" cy="91"/>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cxnSp>
            <p:nvCxnSpPr>
              <p:cNvPr id="513" name="Google Shape;513;p89"/>
              <p:cNvCxnSpPr/>
              <p:nvPr/>
            </p:nvCxnSpPr>
            <p:spPr>
              <a:xfrm rot="10800000" flipH="1">
                <a:off x="942" y="1253"/>
                <a:ext cx="544" cy="635"/>
              </a:xfrm>
              <a:prstGeom prst="straightConnector1">
                <a:avLst/>
              </a:prstGeom>
              <a:noFill/>
              <a:ln w="9525" cap="flat" cmpd="sng">
                <a:solidFill>
                  <a:srgbClr val="000000"/>
                </a:solidFill>
                <a:prstDash val="solid"/>
                <a:round/>
                <a:headEnd type="none" w="sm" len="sm"/>
                <a:tailEnd type="none" w="sm" len="sm"/>
              </a:ln>
            </p:spPr>
          </p:cxnSp>
          <p:cxnSp>
            <p:nvCxnSpPr>
              <p:cNvPr id="514" name="Google Shape;514;p89"/>
              <p:cNvCxnSpPr/>
              <p:nvPr/>
            </p:nvCxnSpPr>
            <p:spPr>
              <a:xfrm rot="10800000" flipH="1">
                <a:off x="1486" y="981"/>
                <a:ext cx="862" cy="272"/>
              </a:xfrm>
              <a:prstGeom prst="straightConnector1">
                <a:avLst/>
              </a:prstGeom>
              <a:noFill/>
              <a:ln w="9525" cap="flat" cmpd="sng">
                <a:solidFill>
                  <a:srgbClr val="000000"/>
                </a:solidFill>
                <a:prstDash val="solid"/>
                <a:round/>
                <a:headEnd type="none" w="sm" len="sm"/>
                <a:tailEnd type="none" w="sm" len="sm"/>
              </a:ln>
            </p:spPr>
          </p:cxnSp>
          <p:cxnSp>
            <p:nvCxnSpPr>
              <p:cNvPr id="515" name="Google Shape;515;p89"/>
              <p:cNvCxnSpPr/>
              <p:nvPr/>
            </p:nvCxnSpPr>
            <p:spPr>
              <a:xfrm>
                <a:off x="2348" y="981"/>
                <a:ext cx="726" cy="363"/>
              </a:xfrm>
              <a:prstGeom prst="straightConnector1">
                <a:avLst/>
              </a:prstGeom>
              <a:noFill/>
              <a:ln w="9525" cap="flat" cmpd="sng">
                <a:solidFill>
                  <a:srgbClr val="000000"/>
                </a:solidFill>
                <a:prstDash val="solid"/>
                <a:round/>
                <a:headEnd type="none" w="sm" len="sm"/>
                <a:tailEnd type="none" w="sm" len="sm"/>
              </a:ln>
            </p:spPr>
          </p:cxnSp>
          <p:cxnSp>
            <p:nvCxnSpPr>
              <p:cNvPr id="516" name="Google Shape;516;p89"/>
              <p:cNvCxnSpPr/>
              <p:nvPr/>
            </p:nvCxnSpPr>
            <p:spPr>
              <a:xfrm rot="10800000" flipH="1">
                <a:off x="896" y="1344"/>
                <a:ext cx="2178" cy="589"/>
              </a:xfrm>
              <a:prstGeom prst="straightConnector1">
                <a:avLst/>
              </a:prstGeom>
              <a:noFill/>
              <a:ln w="9525" cap="flat" cmpd="sng">
                <a:solidFill>
                  <a:srgbClr val="000000"/>
                </a:solidFill>
                <a:prstDash val="solid"/>
                <a:round/>
                <a:headEnd type="none" w="sm" len="sm"/>
                <a:tailEnd type="none" w="sm" len="sm"/>
              </a:ln>
            </p:spPr>
          </p:cxnSp>
          <p:cxnSp>
            <p:nvCxnSpPr>
              <p:cNvPr id="517" name="Google Shape;517;p89"/>
              <p:cNvCxnSpPr/>
              <p:nvPr/>
            </p:nvCxnSpPr>
            <p:spPr>
              <a:xfrm rot="10800000" flipH="1">
                <a:off x="4389" y="2069"/>
                <a:ext cx="635" cy="91"/>
              </a:xfrm>
              <a:prstGeom prst="straightConnector1">
                <a:avLst/>
              </a:prstGeom>
              <a:noFill/>
              <a:ln w="9525" cap="flat" cmpd="sng">
                <a:solidFill>
                  <a:srgbClr val="000000"/>
                </a:solidFill>
                <a:prstDash val="solid"/>
                <a:round/>
                <a:headEnd type="none" w="sm" len="sm"/>
                <a:tailEnd type="none" w="sm" len="sm"/>
              </a:ln>
            </p:spPr>
          </p:cxnSp>
          <p:cxnSp>
            <p:nvCxnSpPr>
              <p:cNvPr id="518" name="Google Shape;518;p89"/>
              <p:cNvCxnSpPr/>
              <p:nvPr/>
            </p:nvCxnSpPr>
            <p:spPr>
              <a:xfrm>
                <a:off x="3527" y="1979"/>
                <a:ext cx="862" cy="181"/>
              </a:xfrm>
              <a:prstGeom prst="straightConnector1">
                <a:avLst/>
              </a:prstGeom>
              <a:noFill/>
              <a:ln w="9525" cap="flat" cmpd="sng">
                <a:solidFill>
                  <a:srgbClr val="000000"/>
                </a:solidFill>
                <a:prstDash val="solid"/>
                <a:round/>
                <a:headEnd type="none" w="sm" len="sm"/>
                <a:tailEnd type="none" w="sm" len="sm"/>
              </a:ln>
            </p:spPr>
          </p:cxnSp>
          <p:cxnSp>
            <p:nvCxnSpPr>
              <p:cNvPr id="519" name="Google Shape;519;p89"/>
              <p:cNvCxnSpPr/>
              <p:nvPr/>
            </p:nvCxnSpPr>
            <p:spPr>
              <a:xfrm rot="10800000" flipH="1">
                <a:off x="3981" y="2115"/>
                <a:ext cx="453" cy="726"/>
              </a:xfrm>
              <a:prstGeom prst="straightConnector1">
                <a:avLst/>
              </a:prstGeom>
              <a:noFill/>
              <a:ln w="9525" cap="flat" cmpd="sng">
                <a:solidFill>
                  <a:srgbClr val="000000"/>
                </a:solidFill>
                <a:prstDash val="solid"/>
                <a:round/>
                <a:headEnd type="none" w="sm" len="sm"/>
                <a:tailEnd type="none" w="sm" len="sm"/>
              </a:ln>
            </p:spPr>
          </p:cxnSp>
          <p:cxnSp>
            <p:nvCxnSpPr>
              <p:cNvPr id="520" name="Google Shape;520;p89"/>
              <p:cNvCxnSpPr/>
              <p:nvPr/>
            </p:nvCxnSpPr>
            <p:spPr>
              <a:xfrm rot="10800000">
                <a:off x="3527" y="1979"/>
                <a:ext cx="363" cy="861"/>
              </a:xfrm>
              <a:prstGeom prst="straightConnector1">
                <a:avLst/>
              </a:prstGeom>
              <a:noFill/>
              <a:ln w="9525" cap="flat" cmpd="sng">
                <a:solidFill>
                  <a:srgbClr val="000000"/>
                </a:solidFill>
                <a:prstDash val="solid"/>
                <a:round/>
                <a:headEnd type="none" w="sm" len="sm"/>
                <a:tailEnd type="none" w="sm" len="sm"/>
              </a:ln>
            </p:spPr>
          </p:cxnSp>
          <p:cxnSp>
            <p:nvCxnSpPr>
              <p:cNvPr id="521" name="Google Shape;521;p89"/>
              <p:cNvCxnSpPr/>
              <p:nvPr/>
            </p:nvCxnSpPr>
            <p:spPr>
              <a:xfrm rot="10800000" flipH="1">
                <a:off x="3119" y="2024"/>
                <a:ext cx="363" cy="317"/>
              </a:xfrm>
              <a:prstGeom prst="straightConnector1">
                <a:avLst/>
              </a:prstGeom>
              <a:noFill/>
              <a:ln w="9525" cap="flat" cmpd="sng">
                <a:solidFill>
                  <a:srgbClr val="000000"/>
                </a:solidFill>
                <a:prstDash val="solid"/>
                <a:round/>
                <a:headEnd type="none" w="sm" len="sm"/>
                <a:tailEnd type="none" w="sm" len="sm"/>
              </a:ln>
            </p:spPr>
          </p:cxnSp>
          <p:cxnSp>
            <p:nvCxnSpPr>
              <p:cNvPr id="522" name="Google Shape;522;p89"/>
              <p:cNvCxnSpPr/>
              <p:nvPr/>
            </p:nvCxnSpPr>
            <p:spPr>
              <a:xfrm rot="10800000" flipH="1">
                <a:off x="2665" y="2341"/>
                <a:ext cx="454" cy="227"/>
              </a:xfrm>
              <a:prstGeom prst="straightConnector1">
                <a:avLst/>
              </a:prstGeom>
              <a:noFill/>
              <a:ln w="9525" cap="flat" cmpd="sng">
                <a:solidFill>
                  <a:srgbClr val="000000"/>
                </a:solidFill>
                <a:prstDash val="solid"/>
                <a:round/>
                <a:headEnd type="none" w="sm" len="sm"/>
                <a:tailEnd type="none" w="sm" len="sm"/>
              </a:ln>
            </p:spPr>
          </p:cxnSp>
          <p:cxnSp>
            <p:nvCxnSpPr>
              <p:cNvPr id="523" name="Google Shape;523;p89"/>
              <p:cNvCxnSpPr/>
              <p:nvPr/>
            </p:nvCxnSpPr>
            <p:spPr>
              <a:xfrm rot="10800000" flipH="1">
                <a:off x="2166" y="2568"/>
                <a:ext cx="499" cy="136"/>
              </a:xfrm>
              <a:prstGeom prst="straightConnector1">
                <a:avLst/>
              </a:prstGeom>
              <a:noFill/>
              <a:ln w="9525" cap="flat" cmpd="sng">
                <a:solidFill>
                  <a:srgbClr val="000000"/>
                </a:solidFill>
                <a:prstDash val="solid"/>
                <a:round/>
                <a:headEnd type="none" w="sm" len="sm"/>
                <a:tailEnd type="none" w="sm" len="sm"/>
              </a:ln>
            </p:spPr>
          </p:cxnSp>
          <p:cxnSp>
            <p:nvCxnSpPr>
              <p:cNvPr id="524" name="Google Shape;524;p89"/>
              <p:cNvCxnSpPr/>
              <p:nvPr/>
            </p:nvCxnSpPr>
            <p:spPr>
              <a:xfrm rot="10800000">
                <a:off x="942" y="1888"/>
                <a:ext cx="453" cy="680"/>
              </a:xfrm>
              <a:prstGeom prst="straightConnector1">
                <a:avLst/>
              </a:prstGeom>
              <a:noFill/>
              <a:ln w="9525" cap="flat" cmpd="sng">
                <a:solidFill>
                  <a:srgbClr val="000000"/>
                </a:solidFill>
                <a:prstDash val="solid"/>
                <a:round/>
                <a:headEnd type="none" w="sm" len="sm"/>
                <a:tailEnd type="none" w="sm" len="sm"/>
              </a:ln>
            </p:spPr>
          </p:cxnSp>
          <p:cxnSp>
            <p:nvCxnSpPr>
              <p:cNvPr id="525" name="Google Shape;525;p89"/>
              <p:cNvCxnSpPr/>
              <p:nvPr/>
            </p:nvCxnSpPr>
            <p:spPr>
              <a:xfrm>
                <a:off x="1441" y="2614"/>
                <a:ext cx="725" cy="90"/>
              </a:xfrm>
              <a:prstGeom prst="straightConnector1">
                <a:avLst/>
              </a:prstGeom>
              <a:noFill/>
              <a:ln w="9525" cap="flat" cmpd="sng">
                <a:solidFill>
                  <a:srgbClr val="000000"/>
                </a:solidFill>
                <a:prstDash val="solid"/>
                <a:round/>
                <a:headEnd type="none" w="sm" len="sm"/>
                <a:tailEnd type="none" w="sm" len="sm"/>
              </a:ln>
            </p:spPr>
          </p:cxnSp>
          <p:cxnSp>
            <p:nvCxnSpPr>
              <p:cNvPr id="526" name="Google Shape;526;p89"/>
              <p:cNvCxnSpPr/>
              <p:nvPr/>
            </p:nvCxnSpPr>
            <p:spPr>
              <a:xfrm rot="10800000">
                <a:off x="3028" y="1298"/>
                <a:ext cx="454" cy="635"/>
              </a:xfrm>
              <a:prstGeom prst="straightConnector1">
                <a:avLst/>
              </a:prstGeom>
              <a:noFill/>
              <a:ln w="9525" cap="flat" cmpd="sng">
                <a:solidFill>
                  <a:srgbClr val="000000"/>
                </a:solidFill>
                <a:prstDash val="solid"/>
                <a:round/>
                <a:headEnd type="none" w="sm" len="sm"/>
                <a:tailEnd type="none" w="sm" len="sm"/>
              </a:ln>
            </p:spPr>
          </p:cxnSp>
          <p:cxnSp>
            <p:nvCxnSpPr>
              <p:cNvPr id="527" name="Google Shape;527;p89"/>
              <p:cNvCxnSpPr/>
              <p:nvPr/>
            </p:nvCxnSpPr>
            <p:spPr>
              <a:xfrm rot="10800000" flipH="1">
                <a:off x="3074" y="1162"/>
                <a:ext cx="861" cy="182"/>
              </a:xfrm>
              <a:prstGeom prst="straightConnector1">
                <a:avLst/>
              </a:prstGeom>
              <a:noFill/>
              <a:ln w="9525" cap="flat" cmpd="sng">
                <a:solidFill>
                  <a:srgbClr val="000000"/>
                </a:solidFill>
                <a:prstDash val="solid"/>
                <a:round/>
                <a:headEnd type="none" w="sm" len="sm"/>
                <a:tailEnd type="none" w="sm" len="sm"/>
              </a:ln>
            </p:spPr>
          </p:cxnSp>
          <p:cxnSp>
            <p:nvCxnSpPr>
              <p:cNvPr id="528" name="Google Shape;528;p89"/>
              <p:cNvCxnSpPr/>
              <p:nvPr/>
            </p:nvCxnSpPr>
            <p:spPr>
              <a:xfrm>
                <a:off x="3935" y="1162"/>
                <a:ext cx="1089" cy="817"/>
              </a:xfrm>
              <a:prstGeom prst="straightConnector1">
                <a:avLst/>
              </a:prstGeom>
              <a:noFill/>
              <a:ln w="9525" cap="flat" cmpd="sng">
                <a:solidFill>
                  <a:srgbClr val="000000"/>
                </a:solidFill>
                <a:prstDash val="solid"/>
                <a:round/>
                <a:headEnd type="none" w="sm" len="sm"/>
                <a:tailEnd type="none" w="sm" len="sm"/>
              </a:ln>
            </p:spPr>
          </p:cxnSp>
          <p:sp>
            <p:nvSpPr>
              <p:cNvPr id="529" name="Google Shape;529;p89"/>
              <p:cNvSpPr txBox="1"/>
              <p:nvPr/>
            </p:nvSpPr>
            <p:spPr>
              <a:xfrm>
                <a:off x="670" y="1616"/>
                <a:ext cx="272"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A</a:t>
                </a:r>
                <a:endParaRPr sz="1400" b="0" i="0" u="none" strike="noStrike" cap="none">
                  <a:solidFill>
                    <a:srgbClr val="000000"/>
                  </a:solidFill>
                  <a:latin typeface="Arial"/>
                  <a:ea typeface="Arial"/>
                  <a:cs typeface="Arial"/>
                  <a:sym typeface="Arial"/>
                </a:endParaRPr>
              </a:p>
            </p:txBody>
          </p:sp>
          <p:sp>
            <p:nvSpPr>
              <p:cNvPr id="530" name="Google Shape;530;p89"/>
              <p:cNvSpPr txBox="1"/>
              <p:nvPr/>
            </p:nvSpPr>
            <p:spPr>
              <a:xfrm>
                <a:off x="851" y="2206"/>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118</a:t>
                </a:r>
                <a:endParaRPr sz="1400" b="0" i="0" u="none" strike="noStrike" cap="none">
                  <a:solidFill>
                    <a:srgbClr val="000000"/>
                  </a:solidFill>
                  <a:latin typeface="Arial"/>
                  <a:ea typeface="Arial"/>
                  <a:cs typeface="Arial"/>
                  <a:sym typeface="Arial"/>
                </a:endParaRPr>
              </a:p>
            </p:txBody>
          </p:sp>
          <p:sp>
            <p:nvSpPr>
              <p:cNvPr id="531" name="Google Shape;531;p89"/>
              <p:cNvSpPr txBox="1"/>
              <p:nvPr/>
            </p:nvSpPr>
            <p:spPr>
              <a:xfrm>
                <a:off x="1214" y="2568"/>
                <a:ext cx="272"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T</a:t>
                </a:r>
                <a:endParaRPr sz="1400" b="0" i="0" u="none" strike="noStrike" cap="none">
                  <a:solidFill>
                    <a:srgbClr val="000000"/>
                  </a:solidFill>
                  <a:latin typeface="Arial"/>
                  <a:ea typeface="Arial"/>
                  <a:cs typeface="Arial"/>
                  <a:sym typeface="Arial"/>
                </a:endParaRPr>
              </a:p>
            </p:txBody>
          </p:sp>
          <p:sp>
            <p:nvSpPr>
              <p:cNvPr id="532" name="Google Shape;532;p89"/>
              <p:cNvSpPr txBox="1"/>
              <p:nvPr/>
            </p:nvSpPr>
            <p:spPr>
              <a:xfrm>
                <a:off x="3028" y="1026"/>
                <a:ext cx="272"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S</a:t>
                </a:r>
                <a:endParaRPr sz="1400" b="0" i="0" u="none" strike="noStrike" cap="none">
                  <a:solidFill>
                    <a:srgbClr val="000000"/>
                  </a:solidFill>
                  <a:latin typeface="Arial"/>
                  <a:ea typeface="Arial"/>
                  <a:cs typeface="Arial"/>
                  <a:sym typeface="Arial"/>
                </a:endParaRPr>
              </a:p>
            </p:txBody>
          </p:sp>
          <p:sp>
            <p:nvSpPr>
              <p:cNvPr id="533" name="Google Shape;533;p89"/>
              <p:cNvSpPr txBox="1"/>
              <p:nvPr/>
            </p:nvSpPr>
            <p:spPr>
              <a:xfrm>
                <a:off x="2393" y="799"/>
                <a:ext cx="27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O</a:t>
                </a:r>
                <a:endParaRPr sz="1400" b="0" i="0" u="none" strike="noStrike" cap="none">
                  <a:solidFill>
                    <a:srgbClr val="000000"/>
                  </a:solidFill>
                  <a:latin typeface="Arial"/>
                  <a:ea typeface="Arial"/>
                  <a:cs typeface="Arial"/>
                  <a:sym typeface="Arial"/>
                </a:endParaRPr>
              </a:p>
            </p:txBody>
          </p:sp>
          <p:sp>
            <p:nvSpPr>
              <p:cNvPr id="534" name="Google Shape;534;p89"/>
              <p:cNvSpPr txBox="1"/>
              <p:nvPr/>
            </p:nvSpPr>
            <p:spPr>
              <a:xfrm>
                <a:off x="1259" y="1117"/>
                <a:ext cx="27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Z</a:t>
                </a:r>
                <a:endParaRPr sz="1400" b="0" i="0" u="none" strike="noStrike" cap="none">
                  <a:solidFill>
                    <a:srgbClr val="000000"/>
                  </a:solidFill>
                  <a:latin typeface="Arial"/>
                  <a:ea typeface="Arial"/>
                  <a:cs typeface="Arial"/>
                  <a:sym typeface="Arial"/>
                </a:endParaRPr>
              </a:p>
            </p:txBody>
          </p:sp>
          <p:sp>
            <p:nvSpPr>
              <p:cNvPr id="535" name="Google Shape;535;p89"/>
              <p:cNvSpPr txBox="1"/>
              <p:nvPr/>
            </p:nvSpPr>
            <p:spPr>
              <a:xfrm>
                <a:off x="3482" y="1752"/>
                <a:ext cx="272"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R</a:t>
                </a:r>
                <a:endParaRPr sz="1400" b="0" i="0" u="none" strike="noStrike" cap="none">
                  <a:solidFill>
                    <a:srgbClr val="000000"/>
                  </a:solidFill>
                  <a:latin typeface="Arial"/>
                  <a:ea typeface="Arial"/>
                  <a:cs typeface="Arial"/>
                  <a:sym typeface="Arial"/>
                </a:endParaRPr>
              </a:p>
            </p:txBody>
          </p:sp>
          <p:sp>
            <p:nvSpPr>
              <p:cNvPr id="536" name="Google Shape;536;p89"/>
              <p:cNvSpPr txBox="1"/>
              <p:nvPr/>
            </p:nvSpPr>
            <p:spPr>
              <a:xfrm>
                <a:off x="4298" y="1842"/>
                <a:ext cx="272"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P</a:t>
                </a:r>
                <a:endParaRPr sz="1400" b="0" i="0" u="none" strike="noStrike" cap="none">
                  <a:solidFill>
                    <a:srgbClr val="000000"/>
                  </a:solidFill>
                  <a:latin typeface="Arial"/>
                  <a:ea typeface="Arial"/>
                  <a:cs typeface="Arial"/>
                  <a:sym typeface="Arial"/>
                </a:endParaRPr>
              </a:p>
            </p:txBody>
          </p:sp>
          <p:sp>
            <p:nvSpPr>
              <p:cNvPr id="537" name="Google Shape;537;p89"/>
              <p:cNvSpPr txBox="1"/>
              <p:nvPr/>
            </p:nvSpPr>
            <p:spPr>
              <a:xfrm>
                <a:off x="3845" y="935"/>
                <a:ext cx="271"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F</a:t>
                </a:r>
                <a:endParaRPr sz="1400" b="0" i="0" u="none" strike="noStrike" cap="none">
                  <a:solidFill>
                    <a:srgbClr val="000000"/>
                  </a:solidFill>
                  <a:latin typeface="Arial"/>
                  <a:ea typeface="Arial"/>
                  <a:cs typeface="Arial"/>
                  <a:sym typeface="Arial"/>
                </a:endParaRPr>
              </a:p>
            </p:txBody>
          </p:sp>
          <p:sp>
            <p:nvSpPr>
              <p:cNvPr id="538" name="Google Shape;538;p89"/>
              <p:cNvSpPr txBox="1"/>
              <p:nvPr/>
            </p:nvSpPr>
            <p:spPr>
              <a:xfrm>
                <a:off x="5024" y="1797"/>
                <a:ext cx="272"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B</a:t>
                </a:r>
                <a:endParaRPr sz="1400" b="0" i="0" u="none" strike="noStrike" cap="none">
                  <a:solidFill>
                    <a:srgbClr val="000000"/>
                  </a:solidFill>
                  <a:latin typeface="Arial"/>
                  <a:ea typeface="Arial"/>
                  <a:cs typeface="Arial"/>
                  <a:sym typeface="Arial"/>
                </a:endParaRPr>
              </a:p>
            </p:txBody>
          </p:sp>
          <p:sp>
            <p:nvSpPr>
              <p:cNvPr id="539" name="Google Shape;539;p89"/>
              <p:cNvSpPr txBox="1"/>
              <p:nvPr/>
            </p:nvSpPr>
            <p:spPr>
              <a:xfrm>
                <a:off x="3935" y="2795"/>
                <a:ext cx="27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C</a:t>
                </a:r>
                <a:endParaRPr sz="1400" b="0" i="0" u="none" strike="noStrike" cap="none">
                  <a:solidFill>
                    <a:srgbClr val="000000"/>
                  </a:solidFill>
                  <a:latin typeface="Arial"/>
                  <a:ea typeface="Arial"/>
                  <a:cs typeface="Arial"/>
                  <a:sym typeface="Arial"/>
                </a:endParaRPr>
              </a:p>
            </p:txBody>
          </p:sp>
          <p:sp>
            <p:nvSpPr>
              <p:cNvPr id="540" name="Google Shape;540;p89"/>
              <p:cNvSpPr txBox="1"/>
              <p:nvPr/>
            </p:nvSpPr>
            <p:spPr>
              <a:xfrm>
                <a:off x="2166" y="2659"/>
                <a:ext cx="271"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L</a:t>
                </a:r>
                <a:endParaRPr sz="1400" b="0" i="0" u="none" strike="noStrike" cap="none">
                  <a:solidFill>
                    <a:srgbClr val="000000"/>
                  </a:solidFill>
                  <a:latin typeface="Arial"/>
                  <a:ea typeface="Arial"/>
                  <a:cs typeface="Arial"/>
                  <a:sym typeface="Arial"/>
                </a:endParaRPr>
              </a:p>
            </p:txBody>
          </p:sp>
          <p:sp>
            <p:nvSpPr>
              <p:cNvPr id="541" name="Google Shape;541;p89"/>
              <p:cNvSpPr txBox="1"/>
              <p:nvPr/>
            </p:nvSpPr>
            <p:spPr>
              <a:xfrm>
                <a:off x="2666" y="2523"/>
                <a:ext cx="271"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M</a:t>
                </a:r>
                <a:endParaRPr sz="1400" b="0" i="0" u="none" strike="noStrike" cap="none">
                  <a:solidFill>
                    <a:srgbClr val="000000"/>
                  </a:solidFill>
                  <a:latin typeface="Arial"/>
                  <a:ea typeface="Arial"/>
                  <a:cs typeface="Arial"/>
                  <a:sym typeface="Arial"/>
                </a:endParaRPr>
              </a:p>
            </p:txBody>
          </p:sp>
          <p:sp>
            <p:nvSpPr>
              <p:cNvPr id="542" name="Google Shape;542;p89"/>
              <p:cNvSpPr txBox="1"/>
              <p:nvPr/>
            </p:nvSpPr>
            <p:spPr>
              <a:xfrm>
                <a:off x="3119" y="2295"/>
                <a:ext cx="27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D</a:t>
                </a:r>
                <a:endParaRPr sz="1400" b="0" i="0" u="none" strike="noStrike" cap="none">
                  <a:solidFill>
                    <a:srgbClr val="000000"/>
                  </a:solidFill>
                  <a:latin typeface="Arial"/>
                  <a:ea typeface="Arial"/>
                  <a:cs typeface="Arial"/>
                  <a:sym typeface="Arial"/>
                </a:endParaRPr>
              </a:p>
            </p:txBody>
          </p:sp>
          <p:sp>
            <p:nvSpPr>
              <p:cNvPr id="543" name="Google Shape;543;p89"/>
              <p:cNvSpPr txBox="1"/>
              <p:nvPr/>
            </p:nvSpPr>
            <p:spPr>
              <a:xfrm>
                <a:off x="1577" y="2659"/>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111</a:t>
                </a:r>
                <a:endParaRPr sz="1400" b="0" i="0" u="none" strike="noStrike" cap="none">
                  <a:solidFill>
                    <a:srgbClr val="000000"/>
                  </a:solidFill>
                  <a:latin typeface="Arial"/>
                  <a:ea typeface="Arial"/>
                  <a:cs typeface="Arial"/>
                  <a:sym typeface="Arial"/>
                </a:endParaRPr>
              </a:p>
            </p:txBody>
          </p:sp>
          <p:sp>
            <p:nvSpPr>
              <p:cNvPr id="544" name="Google Shape;544;p89"/>
              <p:cNvSpPr txBox="1"/>
              <p:nvPr/>
            </p:nvSpPr>
            <p:spPr>
              <a:xfrm>
                <a:off x="942" y="1389"/>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75</a:t>
                </a:r>
                <a:endParaRPr sz="1400" b="0" i="0" u="none" strike="noStrike" cap="none">
                  <a:solidFill>
                    <a:srgbClr val="000000"/>
                  </a:solidFill>
                  <a:latin typeface="Arial"/>
                  <a:ea typeface="Arial"/>
                  <a:cs typeface="Arial"/>
                  <a:sym typeface="Arial"/>
                </a:endParaRPr>
              </a:p>
            </p:txBody>
          </p:sp>
          <p:sp>
            <p:nvSpPr>
              <p:cNvPr id="545" name="Google Shape;545;p89"/>
              <p:cNvSpPr txBox="1"/>
              <p:nvPr/>
            </p:nvSpPr>
            <p:spPr>
              <a:xfrm>
                <a:off x="1668" y="935"/>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71</a:t>
                </a:r>
                <a:endParaRPr sz="1400" b="0" i="0" u="none" strike="noStrike" cap="none">
                  <a:solidFill>
                    <a:srgbClr val="000000"/>
                  </a:solidFill>
                  <a:latin typeface="Arial"/>
                  <a:ea typeface="Arial"/>
                  <a:cs typeface="Arial"/>
                  <a:sym typeface="Arial"/>
                </a:endParaRPr>
              </a:p>
            </p:txBody>
          </p:sp>
          <p:sp>
            <p:nvSpPr>
              <p:cNvPr id="546" name="Google Shape;546;p89"/>
              <p:cNvSpPr txBox="1"/>
              <p:nvPr/>
            </p:nvSpPr>
            <p:spPr>
              <a:xfrm>
                <a:off x="2620" y="981"/>
                <a:ext cx="364"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151</a:t>
                </a:r>
                <a:endParaRPr sz="1400" b="0" i="0" u="none" strike="noStrike" cap="none">
                  <a:solidFill>
                    <a:srgbClr val="000000"/>
                  </a:solidFill>
                  <a:latin typeface="Arial"/>
                  <a:ea typeface="Arial"/>
                  <a:cs typeface="Arial"/>
                  <a:sym typeface="Arial"/>
                </a:endParaRPr>
              </a:p>
            </p:txBody>
          </p:sp>
          <p:sp>
            <p:nvSpPr>
              <p:cNvPr id="547" name="Google Shape;547;p89"/>
              <p:cNvSpPr txBox="1"/>
              <p:nvPr/>
            </p:nvSpPr>
            <p:spPr>
              <a:xfrm>
                <a:off x="3346" y="1026"/>
                <a:ext cx="362"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99</a:t>
                </a:r>
                <a:endParaRPr sz="1400" b="0" i="0" u="none" strike="noStrike" cap="none">
                  <a:solidFill>
                    <a:srgbClr val="000000"/>
                  </a:solidFill>
                  <a:latin typeface="Arial"/>
                  <a:ea typeface="Arial"/>
                  <a:cs typeface="Arial"/>
                  <a:sym typeface="Arial"/>
                </a:endParaRPr>
              </a:p>
            </p:txBody>
          </p:sp>
          <p:sp>
            <p:nvSpPr>
              <p:cNvPr id="548" name="Google Shape;548;p89"/>
              <p:cNvSpPr txBox="1"/>
              <p:nvPr/>
            </p:nvSpPr>
            <p:spPr>
              <a:xfrm>
                <a:off x="3845" y="1842"/>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97</a:t>
                </a:r>
                <a:endParaRPr sz="1400" b="0" i="0" u="none" strike="noStrike" cap="none">
                  <a:solidFill>
                    <a:srgbClr val="000000"/>
                  </a:solidFill>
                  <a:latin typeface="Arial"/>
                  <a:ea typeface="Arial"/>
                  <a:cs typeface="Arial"/>
                  <a:sym typeface="Arial"/>
                </a:endParaRPr>
              </a:p>
            </p:txBody>
          </p:sp>
          <p:sp>
            <p:nvSpPr>
              <p:cNvPr id="549" name="Google Shape;549;p89"/>
              <p:cNvSpPr txBox="1"/>
              <p:nvPr/>
            </p:nvSpPr>
            <p:spPr>
              <a:xfrm>
                <a:off x="3028" y="1980"/>
                <a:ext cx="364"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120</a:t>
                </a:r>
                <a:endParaRPr sz="1400" b="0" i="0" u="none" strike="noStrike" cap="none">
                  <a:solidFill>
                    <a:srgbClr val="000000"/>
                  </a:solidFill>
                  <a:latin typeface="Arial"/>
                  <a:ea typeface="Arial"/>
                  <a:cs typeface="Arial"/>
                  <a:sym typeface="Arial"/>
                </a:endParaRPr>
              </a:p>
            </p:txBody>
          </p:sp>
          <p:sp>
            <p:nvSpPr>
              <p:cNvPr id="550" name="Google Shape;550;p89"/>
              <p:cNvSpPr txBox="1"/>
              <p:nvPr/>
            </p:nvSpPr>
            <p:spPr>
              <a:xfrm>
                <a:off x="3437" y="2523"/>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146</a:t>
                </a:r>
                <a:endParaRPr sz="1400" b="0" i="0" u="none" strike="noStrike" cap="none">
                  <a:solidFill>
                    <a:srgbClr val="000000"/>
                  </a:solidFill>
                  <a:latin typeface="Arial"/>
                  <a:ea typeface="Arial"/>
                  <a:cs typeface="Arial"/>
                  <a:sym typeface="Arial"/>
                </a:endParaRPr>
              </a:p>
            </p:txBody>
          </p:sp>
          <p:sp>
            <p:nvSpPr>
              <p:cNvPr id="551" name="Google Shape;551;p89"/>
              <p:cNvSpPr txBox="1"/>
              <p:nvPr/>
            </p:nvSpPr>
            <p:spPr>
              <a:xfrm>
                <a:off x="4208" y="2523"/>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138</a:t>
                </a:r>
                <a:endParaRPr sz="1400" b="0" i="0" u="none" strike="noStrike" cap="none">
                  <a:solidFill>
                    <a:srgbClr val="000000"/>
                  </a:solidFill>
                  <a:latin typeface="Arial"/>
                  <a:ea typeface="Arial"/>
                  <a:cs typeface="Arial"/>
                  <a:sym typeface="Arial"/>
                </a:endParaRPr>
              </a:p>
            </p:txBody>
          </p:sp>
          <p:sp>
            <p:nvSpPr>
              <p:cNvPr id="552" name="Google Shape;552;p89"/>
              <p:cNvSpPr txBox="1"/>
              <p:nvPr/>
            </p:nvSpPr>
            <p:spPr>
              <a:xfrm>
                <a:off x="4616" y="2160"/>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101</a:t>
                </a:r>
                <a:endParaRPr sz="1400" b="0" i="0" u="none" strike="noStrike" cap="none">
                  <a:solidFill>
                    <a:srgbClr val="000000"/>
                  </a:solidFill>
                  <a:latin typeface="Arial"/>
                  <a:ea typeface="Arial"/>
                  <a:cs typeface="Arial"/>
                  <a:sym typeface="Arial"/>
                </a:endParaRPr>
              </a:p>
            </p:txBody>
          </p:sp>
          <p:sp>
            <p:nvSpPr>
              <p:cNvPr id="553" name="Google Shape;553;p89"/>
              <p:cNvSpPr txBox="1"/>
              <p:nvPr/>
            </p:nvSpPr>
            <p:spPr>
              <a:xfrm>
                <a:off x="4480" y="1344"/>
                <a:ext cx="362"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211</a:t>
                </a:r>
                <a:endParaRPr sz="1400" b="0" i="0" u="none" strike="noStrike" cap="none">
                  <a:solidFill>
                    <a:srgbClr val="000000"/>
                  </a:solidFill>
                  <a:latin typeface="Arial"/>
                  <a:ea typeface="Arial"/>
                  <a:cs typeface="Arial"/>
                  <a:sym typeface="Arial"/>
                </a:endParaRPr>
              </a:p>
            </p:txBody>
          </p:sp>
          <p:sp>
            <p:nvSpPr>
              <p:cNvPr id="554" name="Google Shape;554;p89"/>
              <p:cNvSpPr txBox="1"/>
              <p:nvPr/>
            </p:nvSpPr>
            <p:spPr>
              <a:xfrm>
                <a:off x="2847" y="2432"/>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75</a:t>
                </a:r>
                <a:endParaRPr sz="1400" b="0" i="0" u="none" strike="noStrike" cap="none">
                  <a:solidFill>
                    <a:srgbClr val="000000"/>
                  </a:solidFill>
                  <a:latin typeface="Arial"/>
                  <a:ea typeface="Arial"/>
                  <a:cs typeface="Arial"/>
                  <a:sym typeface="Arial"/>
                </a:endParaRPr>
              </a:p>
            </p:txBody>
          </p:sp>
          <p:sp>
            <p:nvSpPr>
              <p:cNvPr id="555" name="Google Shape;555;p89"/>
              <p:cNvSpPr txBox="1"/>
              <p:nvPr/>
            </p:nvSpPr>
            <p:spPr>
              <a:xfrm>
                <a:off x="2393" y="2614"/>
                <a:ext cx="363"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70</a:t>
                </a:r>
                <a:endParaRPr sz="1400" b="0" i="0" u="none" strike="noStrike" cap="none">
                  <a:solidFill>
                    <a:srgbClr val="000000"/>
                  </a:solidFill>
                  <a:latin typeface="Arial"/>
                  <a:ea typeface="Arial"/>
                  <a:cs typeface="Arial"/>
                  <a:sym typeface="Arial"/>
                </a:endParaRPr>
              </a:p>
            </p:txBody>
          </p:sp>
          <p:sp>
            <p:nvSpPr>
              <p:cNvPr id="556" name="Google Shape;556;p89"/>
              <p:cNvSpPr txBox="1"/>
              <p:nvPr/>
            </p:nvSpPr>
            <p:spPr>
              <a:xfrm>
                <a:off x="2029" y="1661"/>
                <a:ext cx="364" cy="1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ahoma"/>
                    <a:ea typeface="Tahoma"/>
                    <a:cs typeface="Tahoma"/>
                    <a:sym typeface="Tahoma"/>
                  </a:rPr>
                  <a:t>140</a:t>
                </a:r>
                <a:endParaRPr sz="1400" b="0" i="0" u="none" strike="noStrike" cap="none">
                  <a:solidFill>
                    <a:srgbClr val="000000"/>
                  </a:solidFill>
                  <a:latin typeface="Arial"/>
                  <a:ea typeface="Arial"/>
                  <a:cs typeface="Arial"/>
                  <a:sym typeface="Arial"/>
                </a:endParaRPr>
              </a:p>
            </p:txBody>
          </p:sp>
        </p:grpSp>
        <p:sp>
          <p:nvSpPr>
            <p:cNvPr id="557" name="Google Shape;557;p89"/>
            <p:cNvSpPr txBox="1"/>
            <p:nvPr/>
          </p:nvSpPr>
          <p:spPr>
            <a:xfrm>
              <a:off x="2608" y="2205"/>
              <a:ext cx="170" cy="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90</a:t>
              </a:r>
              <a:endParaRPr sz="1400" b="0" i="0" u="none" strike="noStrike" cap="none">
                <a:solidFill>
                  <a:srgbClr val="000000"/>
                </a:solidFill>
                <a:latin typeface="Arial"/>
                <a:ea typeface="Arial"/>
                <a:cs typeface="Arial"/>
                <a:sym typeface="Arial"/>
              </a:endParaRPr>
            </a:p>
          </p:txBody>
        </p:sp>
      </p:grpSp>
      <p:sp>
        <p:nvSpPr>
          <p:cNvPr id="558" name="Google Shape;558;p89"/>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0"/>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Searching Algorithm pada Problem Solving Agent</a:t>
            </a:r>
            <a:endParaRPr/>
          </a:p>
        </p:txBody>
      </p:sp>
      <p:sp>
        <p:nvSpPr>
          <p:cNvPr id="564" name="Google Shape;564;p90"/>
          <p:cNvSpPr/>
          <p:nvPr/>
        </p:nvSpPr>
        <p:spPr>
          <a:xfrm>
            <a:off x="525161" y="1897201"/>
            <a:ext cx="10865081" cy="4247317"/>
          </a:xfrm>
          <a:prstGeom prst="rect">
            <a:avLst/>
          </a:prstGeom>
          <a:noFill/>
          <a:ln>
            <a:noFill/>
          </a:ln>
        </p:spPr>
        <p:txBody>
          <a:bodyPr spcFirstLastPara="1" wrap="square" lIns="91425" tIns="45700" rIns="91425" bIns="45700" anchor="t" anchorCtr="0">
            <a:spAutoFit/>
          </a:bodyPr>
          <a:lstStyle/>
          <a:p>
            <a:pPr marL="400050" marR="0" lvl="0" indent="-285750" algn="just" rtl="0">
              <a:lnSpc>
                <a:spcPct val="100000"/>
              </a:lnSpc>
              <a:spcBef>
                <a:spcPts val="0"/>
              </a:spcBef>
              <a:spcAft>
                <a:spcPts val="0"/>
              </a:spcAft>
              <a:buClr>
                <a:schemeClr val="dk2"/>
              </a:buClr>
              <a:buSzPts val="1800"/>
              <a:buFont typeface="Arial"/>
              <a:buChar char="•"/>
            </a:pPr>
            <a:r>
              <a:rPr lang="en-US" sz="1800" b="1" i="0" u="none" strike="noStrike" cap="none">
                <a:solidFill>
                  <a:schemeClr val="dk2"/>
                </a:solidFill>
                <a:latin typeface="Arial"/>
                <a:ea typeface="Arial"/>
                <a:cs typeface="Arial"/>
                <a:sym typeface="Arial"/>
              </a:rPr>
              <a:t>UnInformed/Blind Search</a:t>
            </a:r>
            <a:endParaRPr sz="1800" b="0" i="0" u="none" strike="noStrike" cap="none">
              <a:solidFill>
                <a:schemeClr val="dk2"/>
              </a:solidFill>
              <a:latin typeface="Arial"/>
              <a:ea typeface="Arial"/>
              <a:cs typeface="Arial"/>
              <a:sym typeface="Arial"/>
            </a:endParaRPr>
          </a:p>
          <a:p>
            <a:pPr marL="882650" marR="0" lvl="1"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Look around, don’t know where to find the right answer </a:t>
            </a:r>
            <a:endParaRPr sz="1800" b="0" i="0" u="none" strike="noStrike" cap="none">
              <a:solidFill>
                <a:schemeClr val="dk2"/>
              </a:solidFill>
              <a:latin typeface="Arial"/>
              <a:ea typeface="Arial"/>
              <a:cs typeface="Arial"/>
              <a:sym typeface="Arial"/>
            </a:endParaRPr>
          </a:p>
          <a:p>
            <a:pPr marL="882650" marR="0" lvl="1"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No additional information beyond that provided in problem definitional</a:t>
            </a:r>
            <a:endParaRPr sz="1800" b="0" i="0" u="none" strike="noStrike" cap="none">
              <a:solidFill>
                <a:schemeClr val="dk2"/>
              </a:solidFill>
              <a:latin typeface="Arial"/>
              <a:ea typeface="Arial"/>
              <a:cs typeface="Arial"/>
              <a:sym typeface="Arial"/>
            </a:endParaRPr>
          </a:p>
          <a:p>
            <a:pPr marL="882650" marR="0" lvl="1"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Example:  DFS, BFS, IDS, UCS , DLS</a:t>
            </a:r>
            <a:endParaRPr sz="1400" b="0" i="0" u="none" strike="noStrike" cap="none">
              <a:solidFill>
                <a:srgbClr val="000000"/>
              </a:solidFill>
              <a:latin typeface="Arial"/>
              <a:ea typeface="Arial"/>
              <a:cs typeface="Arial"/>
              <a:sym typeface="Arial"/>
            </a:endParaRPr>
          </a:p>
          <a:p>
            <a:pPr marL="400050" marR="0" lvl="0" indent="-285750" algn="just" rtl="0">
              <a:lnSpc>
                <a:spcPct val="100000"/>
              </a:lnSpc>
              <a:spcBef>
                <a:spcPts val="0"/>
              </a:spcBef>
              <a:spcAft>
                <a:spcPts val="0"/>
              </a:spcAft>
              <a:buClr>
                <a:schemeClr val="dk2"/>
              </a:buClr>
              <a:buSzPts val="1800"/>
              <a:buFont typeface="Arial"/>
              <a:buChar char="•"/>
            </a:pPr>
            <a:r>
              <a:rPr lang="en-US" sz="1800" b="1" i="0" u="none" strike="noStrike" cap="none">
                <a:solidFill>
                  <a:schemeClr val="dk2"/>
                </a:solidFill>
                <a:latin typeface="Arial"/>
                <a:ea typeface="Arial"/>
                <a:cs typeface="Arial"/>
                <a:sym typeface="Arial"/>
              </a:rPr>
              <a:t>Informed Search</a:t>
            </a:r>
            <a:endParaRPr sz="1800" b="0" i="0" u="none" strike="noStrike" cap="none">
              <a:solidFill>
                <a:schemeClr val="dk2"/>
              </a:solidFill>
              <a:latin typeface="Arial"/>
              <a:ea typeface="Arial"/>
              <a:cs typeface="Arial"/>
              <a:sym typeface="Arial"/>
            </a:endParaRPr>
          </a:p>
          <a:p>
            <a:pPr marL="882650" marR="0" lvl="1"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Heuristic Search</a:t>
            </a:r>
            <a:endParaRPr sz="1800" b="0" i="0" u="none" strike="noStrike" cap="none">
              <a:solidFill>
                <a:schemeClr val="dk2"/>
              </a:solidFill>
              <a:latin typeface="Arial"/>
              <a:ea typeface="Arial"/>
              <a:cs typeface="Arial"/>
              <a:sym typeface="Arial"/>
            </a:endParaRPr>
          </a:p>
          <a:p>
            <a:pPr marL="1339850" marR="0" lvl="2"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Know some information that sometimes helpful</a:t>
            </a:r>
            <a:endParaRPr sz="1800" b="0" i="0" u="none" strike="noStrike" cap="none">
              <a:solidFill>
                <a:schemeClr val="dk2"/>
              </a:solidFill>
              <a:latin typeface="Arial"/>
              <a:ea typeface="Arial"/>
              <a:cs typeface="Arial"/>
              <a:sym typeface="Arial"/>
            </a:endParaRPr>
          </a:p>
          <a:p>
            <a:pPr marL="1339850" marR="0" lvl="2"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Know whether one non-goal state is “more promising” than another</a:t>
            </a:r>
            <a:endParaRPr sz="1800" b="0" i="0" u="none" strike="noStrike" cap="none">
              <a:solidFill>
                <a:schemeClr val="dk2"/>
              </a:solidFill>
              <a:latin typeface="Arial"/>
              <a:ea typeface="Arial"/>
              <a:cs typeface="Arial"/>
              <a:sym typeface="Arial"/>
            </a:endParaRPr>
          </a:p>
          <a:p>
            <a:pPr marL="1339850" marR="0" lvl="2"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Example: Best FS, A*, </a:t>
            </a:r>
            <a:endParaRPr sz="1800" b="0" i="0" u="none" strike="noStrike" cap="none">
              <a:solidFill>
                <a:schemeClr val="dk2"/>
              </a:solidFill>
              <a:latin typeface="Arial"/>
              <a:ea typeface="Arial"/>
              <a:cs typeface="Arial"/>
              <a:sym typeface="Arial"/>
            </a:endParaRPr>
          </a:p>
          <a:p>
            <a:pPr marL="400050" marR="0" lvl="0" indent="-285750" algn="just" rtl="0">
              <a:lnSpc>
                <a:spcPct val="100000"/>
              </a:lnSpc>
              <a:spcBef>
                <a:spcPts val="0"/>
              </a:spcBef>
              <a:spcAft>
                <a:spcPts val="0"/>
              </a:spcAft>
              <a:buClr>
                <a:schemeClr val="dk2"/>
              </a:buClr>
              <a:buSzPts val="1800"/>
              <a:buFont typeface="Arial"/>
              <a:buChar char="•"/>
            </a:pPr>
            <a:r>
              <a:rPr lang="en-US" sz="1800" b="1" i="0" u="none" strike="noStrike" cap="none">
                <a:solidFill>
                  <a:schemeClr val="dk2"/>
                </a:solidFill>
                <a:latin typeface="Arial"/>
                <a:ea typeface="Arial"/>
                <a:cs typeface="Arial"/>
                <a:sym typeface="Arial"/>
              </a:rPr>
              <a:t>Local Search (for Optimization Problem) 🡪 Beyond Classical Search</a:t>
            </a:r>
            <a:endParaRPr sz="1400" b="0" i="0" u="none" strike="noStrike" cap="none">
              <a:solidFill>
                <a:srgbClr val="000000"/>
              </a:solidFill>
              <a:latin typeface="Arial"/>
              <a:ea typeface="Arial"/>
              <a:cs typeface="Arial"/>
              <a:sym typeface="Arial"/>
            </a:endParaRPr>
          </a:p>
          <a:p>
            <a:pPr marL="914400" marR="0" lvl="2"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Path to goal is irrelevant</a:t>
            </a:r>
            <a:endParaRPr sz="1800" b="0" i="0" u="none" strike="noStrike" cap="none">
              <a:solidFill>
                <a:schemeClr val="dk2"/>
              </a:solidFill>
              <a:latin typeface="Arial"/>
              <a:ea typeface="Arial"/>
              <a:cs typeface="Arial"/>
              <a:sym typeface="Arial"/>
            </a:endParaRPr>
          </a:p>
          <a:p>
            <a:pPr marL="914400" marR="0" lvl="2"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Use very little memory </a:t>
            </a:r>
            <a:endParaRPr sz="1800" b="0" i="0" u="none" strike="noStrike" cap="none">
              <a:solidFill>
                <a:schemeClr val="dk2"/>
              </a:solidFill>
              <a:latin typeface="Arial"/>
              <a:ea typeface="Arial"/>
              <a:cs typeface="Arial"/>
              <a:sym typeface="Arial"/>
            </a:endParaRPr>
          </a:p>
          <a:p>
            <a:pPr marL="914400" marR="0" lvl="2"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Can find reasonable solutions in large or infinite state spaces for which systematic algorithms are suitable</a:t>
            </a:r>
            <a:endParaRPr sz="1800" b="0" i="0" u="none" strike="noStrike" cap="none">
              <a:solidFill>
                <a:schemeClr val="dk2"/>
              </a:solidFill>
              <a:latin typeface="Arial"/>
              <a:ea typeface="Arial"/>
              <a:cs typeface="Arial"/>
              <a:sym typeface="Arial"/>
            </a:endParaRPr>
          </a:p>
          <a:p>
            <a:pPr marL="914400" marR="0" lvl="2" indent="-285750" algn="just" rtl="0">
              <a:lnSpc>
                <a:spcPct val="100000"/>
              </a:lnSpc>
              <a:spcBef>
                <a:spcPts val="0"/>
              </a:spcBef>
              <a:spcAft>
                <a:spcPts val="0"/>
              </a:spcAft>
              <a:buClr>
                <a:schemeClr val="dk2"/>
              </a:buClr>
              <a:buSzPts val="1400"/>
              <a:buFont typeface="Arial"/>
              <a:buChar char="•"/>
            </a:pPr>
            <a:r>
              <a:rPr lang="en-US" sz="1800" b="0" i="0" u="none" strike="noStrike" cap="none">
                <a:solidFill>
                  <a:schemeClr val="dk2"/>
                </a:solidFill>
                <a:latin typeface="Arial"/>
                <a:ea typeface="Arial"/>
                <a:cs typeface="Arial"/>
                <a:sym typeface="Arial"/>
              </a:rPr>
              <a:t>Example: Hill-climbing search, simulated annealing search, GA</a:t>
            </a:r>
            <a:endParaRPr sz="1800" b="0" i="0" u="none" strike="noStrike" cap="none">
              <a:solidFill>
                <a:schemeClr val="dk2"/>
              </a:solidFill>
              <a:latin typeface="Arial"/>
              <a:ea typeface="Arial"/>
              <a:cs typeface="Arial"/>
              <a:sym typeface="Arial"/>
            </a:endParaRPr>
          </a:p>
        </p:txBody>
      </p:sp>
      <p:sp>
        <p:nvSpPr>
          <p:cNvPr id="565" name="Google Shape;565;p90"/>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1"/>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Knowledge based Agent</a:t>
            </a:r>
            <a:endParaRPr/>
          </a:p>
        </p:txBody>
      </p:sp>
      <p:pic>
        <p:nvPicPr>
          <p:cNvPr id="571" name="Google Shape;571;p91"/>
          <p:cNvPicPr preferRelativeResize="0"/>
          <p:nvPr/>
        </p:nvPicPr>
        <p:blipFill rotWithShape="1">
          <a:blip r:embed="rId3">
            <a:alphaModFix/>
          </a:blip>
          <a:srcRect/>
          <a:stretch/>
        </p:blipFill>
        <p:spPr>
          <a:xfrm>
            <a:off x="1876037" y="1940559"/>
            <a:ext cx="8439933" cy="3412357"/>
          </a:xfrm>
          <a:prstGeom prst="rect">
            <a:avLst/>
          </a:prstGeom>
          <a:noFill/>
          <a:ln>
            <a:noFill/>
          </a:ln>
        </p:spPr>
      </p:pic>
      <p:sp>
        <p:nvSpPr>
          <p:cNvPr id="572" name="Google Shape;572;p91"/>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92"/>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KBS vs Conventional Program</a:t>
            </a:r>
            <a:endParaRPr/>
          </a:p>
        </p:txBody>
      </p:sp>
      <p:graphicFrame>
        <p:nvGraphicFramePr>
          <p:cNvPr id="578" name="Google Shape;578;p92"/>
          <p:cNvGraphicFramePr/>
          <p:nvPr/>
        </p:nvGraphicFramePr>
        <p:xfrm>
          <a:off x="1031212" y="2051710"/>
          <a:ext cx="10129600" cy="3656775"/>
        </p:xfrm>
        <a:graphic>
          <a:graphicData uri="http://schemas.openxmlformats.org/drawingml/2006/table">
            <a:tbl>
              <a:tblPr>
                <a:noFill/>
                <a:tableStyleId>{4CB310B9-E968-4ABA-BD23-96DC4F23CC4D}</a:tableStyleId>
              </a:tblPr>
              <a:tblGrid>
                <a:gridCol w="5139525">
                  <a:extLst>
                    <a:ext uri="{9D8B030D-6E8A-4147-A177-3AD203B41FA5}">
                      <a16:colId xmlns:a16="http://schemas.microsoft.com/office/drawing/2014/main" val="20000"/>
                    </a:ext>
                  </a:extLst>
                </a:gridCol>
                <a:gridCol w="4990075">
                  <a:extLst>
                    <a:ext uri="{9D8B030D-6E8A-4147-A177-3AD203B41FA5}">
                      <a16:colId xmlns:a16="http://schemas.microsoft.com/office/drawing/2014/main" val="20001"/>
                    </a:ext>
                  </a:extLst>
                </a:gridCol>
              </a:tblGrid>
              <a:tr h="571350">
                <a:tc>
                  <a:txBody>
                    <a:bodyPr/>
                    <a:lstStyle/>
                    <a:p>
                      <a:pPr marL="0" marR="0" lvl="0" indent="0" algn="ctr" rtl="0">
                        <a:lnSpc>
                          <a:spcPct val="100000"/>
                        </a:lnSpc>
                        <a:spcBef>
                          <a:spcPts val="0"/>
                        </a:spcBef>
                        <a:spcAft>
                          <a:spcPts val="0"/>
                        </a:spcAft>
                        <a:buClr>
                          <a:schemeClr val="dk2"/>
                        </a:buClr>
                        <a:buSzPts val="1800"/>
                        <a:buFont typeface="Corbel"/>
                        <a:buNone/>
                      </a:pPr>
                      <a:r>
                        <a:rPr lang="en-US" sz="1800" b="1" u="none" strike="noStrike" cap="none">
                          <a:solidFill>
                            <a:schemeClr val="dk2"/>
                          </a:solidFill>
                        </a:rPr>
                        <a:t>KBS</a:t>
                      </a:r>
                      <a:endParaRPr sz="1800" b="1" u="none" strike="noStrike" cap="none">
                        <a:solidFill>
                          <a:schemeClr val="dk2"/>
                        </a:solidFill>
                      </a:endParaRPr>
                    </a:p>
                  </a:txBody>
                  <a:tcPr marL="91425" marR="91425" marT="91425" marB="91425">
                    <a:lnL w="9525" cap="flat" cmpd="sng">
                      <a:solidFill>
                        <a:srgbClr val="0F3570"/>
                      </a:solidFill>
                      <a:prstDash val="solid"/>
                      <a:round/>
                      <a:headEnd type="none" w="sm" len="sm"/>
                      <a:tailEnd type="none" w="sm" len="sm"/>
                    </a:lnL>
                    <a:lnR w="9525" cap="flat" cmpd="sng">
                      <a:solidFill>
                        <a:srgbClr val="0F3570"/>
                      </a:solidFill>
                      <a:prstDash val="solid"/>
                      <a:round/>
                      <a:headEnd type="none" w="sm" len="sm"/>
                      <a:tailEnd type="none" w="sm" len="sm"/>
                    </a:lnR>
                    <a:lnT w="9525" cap="flat" cmpd="sng">
                      <a:solidFill>
                        <a:srgbClr val="0F3570"/>
                      </a:solidFill>
                      <a:prstDash val="solid"/>
                      <a:round/>
                      <a:headEnd type="none" w="sm" len="sm"/>
                      <a:tailEnd type="none" w="sm" len="sm"/>
                    </a:lnT>
                    <a:lnB w="9525" cap="flat" cmpd="sng">
                      <a:solidFill>
                        <a:srgbClr val="0F3570"/>
                      </a:solidFill>
                      <a:prstDash val="solid"/>
                      <a:round/>
                      <a:headEnd type="none" w="sm" len="sm"/>
                      <a:tailEnd type="none" w="sm" len="sm"/>
                    </a:lnB>
                    <a:solidFill>
                      <a:srgbClr val="ACC1F7"/>
                    </a:solidFill>
                  </a:tcPr>
                </a:tc>
                <a:tc>
                  <a:txBody>
                    <a:bodyPr/>
                    <a:lstStyle/>
                    <a:p>
                      <a:pPr marL="0" marR="0" lvl="0" indent="0" algn="ctr" rtl="0">
                        <a:lnSpc>
                          <a:spcPct val="100000"/>
                        </a:lnSpc>
                        <a:spcBef>
                          <a:spcPts val="0"/>
                        </a:spcBef>
                        <a:spcAft>
                          <a:spcPts val="0"/>
                        </a:spcAft>
                        <a:buClr>
                          <a:schemeClr val="dk2"/>
                        </a:buClr>
                        <a:buSzPts val="1800"/>
                        <a:buFont typeface="Corbel"/>
                        <a:buNone/>
                      </a:pPr>
                      <a:r>
                        <a:rPr lang="en-US" sz="1800" b="1" u="none" strike="noStrike" cap="none">
                          <a:solidFill>
                            <a:schemeClr val="dk2"/>
                          </a:solidFill>
                        </a:rPr>
                        <a:t>Conventional Program</a:t>
                      </a:r>
                      <a:endParaRPr sz="1800" b="1" u="none" strike="noStrike" cap="none">
                        <a:solidFill>
                          <a:schemeClr val="dk2"/>
                        </a:solidFill>
                      </a:endParaRPr>
                    </a:p>
                  </a:txBody>
                  <a:tcPr marL="91425" marR="91425" marT="91425" marB="91425">
                    <a:lnL w="9525" cap="flat" cmpd="sng">
                      <a:solidFill>
                        <a:srgbClr val="0F3570"/>
                      </a:solidFill>
                      <a:prstDash val="solid"/>
                      <a:round/>
                      <a:headEnd type="none" w="sm" len="sm"/>
                      <a:tailEnd type="none" w="sm" len="sm"/>
                    </a:lnL>
                    <a:lnR w="9525" cap="flat" cmpd="sng">
                      <a:solidFill>
                        <a:srgbClr val="0F3570"/>
                      </a:solidFill>
                      <a:prstDash val="solid"/>
                      <a:round/>
                      <a:headEnd type="none" w="sm" len="sm"/>
                      <a:tailEnd type="none" w="sm" len="sm"/>
                    </a:lnR>
                    <a:lnT w="9525" cap="flat" cmpd="sng">
                      <a:solidFill>
                        <a:srgbClr val="0F3570"/>
                      </a:solidFill>
                      <a:prstDash val="solid"/>
                      <a:round/>
                      <a:headEnd type="none" w="sm" len="sm"/>
                      <a:tailEnd type="none" w="sm" len="sm"/>
                    </a:lnT>
                    <a:lnB w="9525" cap="flat" cmpd="sng">
                      <a:solidFill>
                        <a:srgbClr val="0F3570"/>
                      </a:solidFill>
                      <a:prstDash val="solid"/>
                      <a:round/>
                      <a:headEnd type="none" w="sm" len="sm"/>
                      <a:tailEnd type="none" w="sm" len="sm"/>
                    </a:lnB>
                    <a:solidFill>
                      <a:srgbClr val="ACC1F7"/>
                    </a:solidFill>
                  </a:tcPr>
                </a:tc>
                <a:extLst>
                  <a:ext uri="{0D108BD9-81ED-4DB2-BD59-A6C34878D82A}">
                    <a16:rowId xmlns:a16="http://schemas.microsoft.com/office/drawing/2014/main" val="10000"/>
                  </a:ext>
                </a:extLst>
              </a:tr>
              <a:tr h="1257025">
                <a:tc>
                  <a:txBody>
                    <a:bodyPr/>
                    <a:lstStyle/>
                    <a:p>
                      <a:pPr marL="0" marR="0" lvl="0" indent="0" algn="ctr" rtl="0">
                        <a:lnSpc>
                          <a:spcPct val="100000"/>
                        </a:lnSpc>
                        <a:spcBef>
                          <a:spcPts val="0"/>
                        </a:spcBef>
                        <a:spcAft>
                          <a:spcPts val="0"/>
                        </a:spcAft>
                        <a:buClr>
                          <a:schemeClr val="dk2"/>
                        </a:buClr>
                        <a:buSzPts val="1800"/>
                        <a:buFont typeface="Corbel"/>
                        <a:buNone/>
                      </a:pPr>
                      <a:r>
                        <a:rPr lang="en-US" sz="1800" u="none" strike="noStrike" cap="none">
                          <a:solidFill>
                            <a:schemeClr val="dk2"/>
                          </a:solidFill>
                        </a:rPr>
                        <a:t>ill structured problem</a:t>
                      </a:r>
                      <a:endParaRPr sz="1800" u="none" strike="noStrike" cap="none">
                        <a:solidFill>
                          <a:schemeClr val="dk2"/>
                        </a:solidFill>
                      </a:endParaRPr>
                    </a:p>
                    <a:p>
                      <a:pPr marL="0" marR="0" lvl="0" indent="0" algn="ctr" rtl="0">
                        <a:lnSpc>
                          <a:spcPct val="100000"/>
                        </a:lnSpc>
                        <a:spcBef>
                          <a:spcPts val="0"/>
                        </a:spcBef>
                        <a:spcAft>
                          <a:spcPts val="0"/>
                        </a:spcAft>
                        <a:buClr>
                          <a:schemeClr val="dk2"/>
                        </a:buClr>
                        <a:buSzPts val="1800"/>
                        <a:buFont typeface="Corbel"/>
                        <a:buNone/>
                      </a:pPr>
                      <a:r>
                        <a:rPr lang="en-US" sz="1800" u="none" strike="noStrike" cap="none">
                          <a:solidFill>
                            <a:schemeClr val="dk2"/>
                          </a:solidFill>
                        </a:rPr>
                        <a:t>(uncertain solution, undefined goal, unknown operator)</a:t>
                      </a:r>
                      <a:endParaRPr sz="1800" u="none" strike="noStrike" cap="none">
                        <a:solidFill>
                          <a:schemeClr val="dk2"/>
                        </a:solidFill>
                      </a:endParaRPr>
                    </a:p>
                  </a:txBody>
                  <a:tcPr marL="91425" marR="91425" marT="91425" marB="91425">
                    <a:lnL w="9525" cap="flat" cmpd="sng">
                      <a:solidFill>
                        <a:srgbClr val="0F3570"/>
                      </a:solidFill>
                      <a:prstDash val="solid"/>
                      <a:round/>
                      <a:headEnd type="none" w="sm" len="sm"/>
                      <a:tailEnd type="none" w="sm" len="sm"/>
                    </a:lnL>
                    <a:lnR w="9525" cap="flat" cmpd="sng">
                      <a:solidFill>
                        <a:srgbClr val="0F3570"/>
                      </a:solidFill>
                      <a:prstDash val="solid"/>
                      <a:round/>
                      <a:headEnd type="none" w="sm" len="sm"/>
                      <a:tailEnd type="none" w="sm" len="sm"/>
                    </a:lnR>
                    <a:lnT w="9525" cap="flat" cmpd="sng">
                      <a:solidFill>
                        <a:srgbClr val="0F3570"/>
                      </a:solidFill>
                      <a:prstDash val="solid"/>
                      <a:round/>
                      <a:headEnd type="none" w="sm" len="sm"/>
                      <a:tailEnd type="none" w="sm" len="sm"/>
                    </a:lnT>
                    <a:lnB w="9525" cap="flat" cmpd="sng">
                      <a:solidFill>
                        <a:srgbClr val="0F357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Corbel"/>
                        <a:buNone/>
                      </a:pPr>
                      <a:r>
                        <a:rPr lang="en-US" sz="1800" u="none" strike="noStrike" cap="none">
                          <a:solidFill>
                            <a:schemeClr val="dk2"/>
                          </a:solidFill>
                        </a:rPr>
                        <a:t>well structured problem</a:t>
                      </a:r>
                      <a:endParaRPr sz="1800" u="none" strike="noStrike" cap="none">
                        <a:solidFill>
                          <a:schemeClr val="dk2"/>
                        </a:solidFill>
                      </a:endParaRPr>
                    </a:p>
                    <a:p>
                      <a:pPr marL="0" marR="0" lvl="0" indent="0" algn="ctr" rtl="0">
                        <a:lnSpc>
                          <a:spcPct val="100000"/>
                        </a:lnSpc>
                        <a:spcBef>
                          <a:spcPts val="0"/>
                        </a:spcBef>
                        <a:spcAft>
                          <a:spcPts val="0"/>
                        </a:spcAft>
                        <a:buClr>
                          <a:schemeClr val="dk2"/>
                        </a:buClr>
                        <a:buSzPts val="1800"/>
                        <a:buFont typeface="Corbel"/>
                        <a:buNone/>
                      </a:pPr>
                      <a:r>
                        <a:rPr lang="en-US" sz="1800" u="none" strike="noStrike" cap="none">
                          <a:solidFill>
                            <a:schemeClr val="dk2"/>
                          </a:solidFill>
                        </a:rPr>
                        <a:t>(exact/certain solution, explicit goal, explicit operator)</a:t>
                      </a:r>
                      <a:endParaRPr sz="1800" u="none" strike="noStrike" cap="none">
                        <a:solidFill>
                          <a:schemeClr val="dk2"/>
                        </a:solidFill>
                      </a:endParaRPr>
                    </a:p>
                  </a:txBody>
                  <a:tcPr marL="91425" marR="91425" marT="91425" marB="91425">
                    <a:lnL w="9525" cap="flat" cmpd="sng">
                      <a:solidFill>
                        <a:srgbClr val="0F3570"/>
                      </a:solidFill>
                      <a:prstDash val="solid"/>
                      <a:round/>
                      <a:headEnd type="none" w="sm" len="sm"/>
                      <a:tailEnd type="none" w="sm" len="sm"/>
                    </a:lnL>
                    <a:lnR w="9525" cap="flat" cmpd="sng">
                      <a:solidFill>
                        <a:srgbClr val="0F3570"/>
                      </a:solidFill>
                      <a:prstDash val="solid"/>
                      <a:round/>
                      <a:headEnd type="none" w="sm" len="sm"/>
                      <a:tailEnd type="none" w="sm" len="sm"/>
                    </a:lnR>
                    <a:lnT w="9525" cap="flat" cmpd="sng">
                      <a:solidFill>
                        <a:srgbClr val="0F3570"/>
                      </a:solidFill>
                      <a:prstDash val="solid"/>
                      <a:round/>
                      <a:headEnd type="none" w="sm" len="sm"/>
                      <a:tailEnd type="none" w="sm" len="sm"/>
                    </a:lnT>
                    <a:lnB w="9525" cap="flat" cmpd="sng">
                      <a:solidFill>
                        <a:srgbClr val="0F3570"/>
                      </a:solidFill>
                      <a:prstDash val="solid"/>
                      <a:round/>
                      <a:headEnd type="none" w="sm" len="sm"/>
                      <a:tailEnd type="none" w="sm" len="sm"/>
                    </a:lnB>
                  </a:tcPr>
                </a:tc>
                <a:extLst>
                  <a:ext uri="{0D108BD9-81ED-4DB2-BD59-A6C34878D82A}">
                    <a16:rowId xmlns:a16="http://schemas.microsoft.com/office/drawing/2014/main" val="10001"/>
                  </a:ext>
                </a:extLst>
              </a:tr>
              <a:tr h="914200">
                <a:tc>
                  <a:txBody>
                    <a:bodyPr/>
                    <a:lstStyle/>
                    <a:p>
                      <a:pPr marL="0" marR="0" lvl="0" indent="0" algn="ctr" rtl="0">
                        <a:lnSpc>
                          <a:spcPct val="100000"/>
                        </a:lnSpc>
                        <a:spcBef>
                          <a:spcPts val="0"/>
                        </a:spcBef>
                        <a:spcAft>
                          <a:spcPts val="0"/>
                        </a:spcAft>
                        <a:buClr>
                          <a:schemeClr val="dk2"/>
                        </a:buClr>
                        <a:buSzPts val="1800"/>
                        <a:buFont typeface="Corbel"/>
                        <a:buNone/>
                      </a:pPr>
                      <a:r>
                        <a:rPr lang="en-US" sz="1800" u="none" strike="noStrike" cap="none">
                          <a:solidFill>
                            <a:schemeClr val="dk2"/>
                          </a:solidFill>
                        </a:rPr>
                        <a:t>expert determine actions, but execution order by interpreter</a:t>
                      </a:r>
                      <a:endParaRPr sz="1800" u="none" strike="noStrike" cap="none">
                        <a:solidFill>
                          <a:schemeClr val="dk2"/>
                        </a:solidFill>
                      </a:endParaRPr>
                    </a:p>
                  </a:txBody>
                  <a:tcPr marL="91425" marR="91425" marT="91425" marB="91425">
                    <a:lnL w="9525" cap="flat" cmpd="sng">
                      <a:solidFill>
                        <a:srgbClr val="0F3570"/>
                      </a:solidFill>
                      <a:prstDash val="solid"/>
                      <a:round/>
                      <a:headEnd type="none" w="sm" len="sm"/>
                      <a:tailEnd type="none" w="sm" len="sm"/>
                    </a:lnL>
                    <a:lnR w="9525" cap="flat" cmpd="sng">
                      <a:solidFill>
                        <a:srgbClr val="0F3570"/>
                      </a:solidFill>
                      <a:prstDash val="solid"/>
                      <a:round/>
                      <a:headEnd type="none" w="sm" len="sm"/>
                      <a:tailEnd type="none" w="sm" len="sm"/>
                    </a:lnR>
                    <a:lnT w="9525" cap="flat" cmpd="sng">
                      <a:solidFill>
                        <a:srgbClr val="0F3570"/>
                      </a:solidFill>
                      <a:prstDash val="solid"/>
                      <a:round/>
                      <a:headEnd type="none" w="sm" len="sm"/>
                      <a:tailEnd type="none" w="sm" len="sm"/>
                    </a:lnT>
                    <a:lnB w="9525" cap="flat" cmpd="sng">
                      <a:solidFill>
                        <a:srgbClr val="0F357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Corbel"/>
                        <a:buNone/>
                      </a:pPr>
                      <a:r>
                        <a:rPr lang="en-US" sz="1800" u="none" strike="noStrike" cap="none">
                          <a:solidFill>
                            <a:schemeClr val="dk2"/>
                          </a:solidFill>
                        </a:rPr>
                        <a:t>programmer determines actions and execution order</a:t>
                      </a:r>
                      <a:endParaRPr sz="1800" u="none" strike="noStrike" cap="none">
                        <a:solidFill>
                          <a:schemeClr val="dk2"/>
                        </a:solidFill>
                      </a:endParaRPr>
                    </a:p>
                  </a:txBody>
                  <a:tcPr marL="91425" marR="91425" marT="91425" marB="91425">
                    <a:lnL w="9525" cap="flat" cmpd="sng">
                      <a:solidFill>
                        <a:srgbClr val="0F3570"/>
                      </a:solidFill>
                      <a:prstDash val="solid"/>
                      <a:round/>
                      <a:headEnd type="none" w="sm" len="sm"/>
                      <a:tailEnd type="none" w="sm" len="sm"/>
                    </a:lnL>
                    <a:lnR w="9525" cap="flat" cmpd="sng">
                      <a:solidFill>
                        <a:srgbClr val="0F3570"/>
                      </a:solidFill>
                      <a:prstDash val="solid"/>
                      <a:round/>
                      <a:headEnd type="none" w="sm" len="sm"/>
                      <a:tailEnd type="none" w="sm" len="sm"/>
                    </a:lnR>
                    <a:lnT w="9525" cap="flat" cmpd="sng">
                      <a:solidFill>
                        <a:srgbClr val="0F3570"/>
                      </a:solidFill>
                      <a:prstDash val="solid"/>
                      <a:round/>
                      <a:headEnd type="none" w="sm" len="sm"/>
                      <a:tailEnd type="none" w="sm" len="sm"/>
                    </a:lnT>
                    <a:lnB w="9525" cap="flat" cmpd="sng">
                      <a:solidFill>
                        <a:srgbClr val="0F3570"/>
                      </a:solidFill>
                      <a:prstDash val="solid"/>
                      <a:round/>
                      <a:headEnd type="none" w="sm" len="sm"/>
                      <a:tailEnd type="none" w="sm" len="sm"/>
                    </a:lnB>
                  </a:tcPr>
                </a:tc>
                <a:extLst>
                  <a:ext uri="{0D108BD9-81ED-4DB2-BD59-A6C34878D82A}">
                    <a16:rowId xmlns:a16="http://schemas.microsoft.com/office/drawing/2014/main" val="10002"/>
                  </a:ext>
                </a:extLst>
              </a:tr>
              <a:tr h="914200">
                <a:tc>
                  <a:txBody>
                    <a:bodyPr/>
                    <a:lstStyle/>
                    <a:p>
                      <a:pPr marL="0" marR="0" lvl="0" indent="0" algn="ctr" rtl="0">
                        <a:lnSpc>
                          <a:spcPct val="100000"/>
                        </a:lnSpc>
                        <a:spcBef>
                          <a:spcPts val="0"/>
                        </a:spcBef>
                        <a:spcAft>
                          <a:spcPts val="0"/>
                        </a:spcAft>
                        <a:buClr>
                          <a:schemeClr val="dk2"/>
                        </a:buClr>
                        <a:buSzPts val="1800"/>
                        <a:buFont typeface="Corbel"/>
                        <a:buNone/>
                      </a:pPr>
                      <a:r>
                        <a:rPr lang="en-US" sz="1800" u="none" strike="noStrike" cap="none">
                          <a:solidFill>
                            <a:schemeClr val="dk2"/>
                          </a:solidFill>
                        </a:rPr>
                        <a:t>problem solving method + domain knowledge + data</a:t>
                      </a:r>
                      <a:endParaRPr sz="1800" u="none" strike="noStrike" cap="none">
                        <a:solidFill>
                          <a:schemeClr val="dk2"/>
                        </a:solidFill>
                      </a:endParaRPr>
                    </a:p>
                  </a:txBody>
                  <a:tcPr marL="91425" marR="91425" marT="91425" marB="91425">
                    <a:lnL w="9525" cap="flat" cmpd="sng">
                      <a:solidFill>
                        <a:srgbClr val="0F3570"/>
                      </a:solidFill>
                      <a:prstDash val="solid"/>
                      <a:round/>
                      <a:headEnd type="none" w="sm" len="sm"/>
                      <a:tailEnd type="none" w="sm" len="sm"/>
                    </a:lnL>
                    <a:lnR w="9525" cap="flat" cmpd="sng">
                      <a:solidFill>
                        <a:srgbClr val="0F3570"/>
                      </a:solidFill>
                      <a:prstDash val="solid"/>
                      <a:round/>
                      <a:headEnd type="none" w="sm" len="sm"/>
                      <a:tailEnd type="none" w="sm" len="sm"/>
                    </a:lnR>
                    <a:lnT w="9525" cap="flat" cmpd="sng">
                      <a:solidFill>
                        <a:srgbClr val="0F3570"/>
                      </a:solidFill>
                      <a:prstDash val="solid"/>
                      <a:round/>
                      <a:headEnd type="none" w="sm" len="sm"/>
                      <a:tailEnd type="none" w="sm" len="sm"/>
                    </a:lnT>
                    <a:lnB w="9525" cap="flat" cmpd="sng">
                      <a:solidFill>
                        <a:srgbClr val="0F357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Corbel"/>
                        <a:buNone/>
                      </a:pPr>
                      <a:r>
                        <a:rPr lang="en-US" sz="1800" u="none" strike="noStrike" cap="none">
                          <a:solidFill>
                            <a:schemeClr val="dk2"/>
                          </a:solidFill>
                        </a:rPr>
                        <a:t>algorithm + data</a:t>
                      </a:r>
                      <a:endParaRPr sz="1800" u="none" strike="noStrike" cap="none">
                        <a:solidFill>
                          <a:schemeClr val="dk2"/>
                        </a:solidFill>
                      </a:endParaRPr>
                    </a:p>
                  </a:txBody>
                  <a:tcPr marL="91425" marR="91425" marT="91425" marB="91425">
                    <a:lnL w="9525" cap="flat" cmpd="sng">
                      <a:solidFill>
                        <a:srgbClr val="0F3570"/>
                      </a:solidFill>
                      <a:prstDash val="solid"/>
                      <a:round/>
                      <a:headEnd type="none" w="sm" len="sm"/>
                      <a:tailEnd type="none" w="sm" len="sm"/>
                    </a:lnL>
                    <a:lnR w="9525" cap="flat" cmpd="sng">
                      <a:solidFill>
                        <a:srgbClr val="0F3570"/>
                      </a:solidFill>
                      <a:prstDash val="solid"/>
                      <a:round/>
                      <a:headEnd type="none" w="sm" len="sm"/>
                      <a:tailEnd type="none" w="sm" len="sm"/>
                    </a:lnR>
                    <a:lnT w="9525" cap="flat" cmpd="sng">
                      <a:solidFill>
                        <a:srgbClr val="0F3570"/>
                      </a:solidFill>
                      <a:prstDash val="solid"/>
                      <a:round/>
                      <a:headEnd type="none" w="sm" len="sm"/>
                      <a:tailEnd type="none" w="sm" len="sm"/>
                    </a:lnT>
                    <a:lnB w="9525" cap="flat" cmpd="sng">
                      <a:solidFill>
                        <a:srgbClr val="0F357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79" name="Google Shape;579;p92"/>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93"/>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Pendekatan pada KBS</a:t>
            </a:r>
            <a:endParaRPr/>
          </a:p>
        </p:txBody>
      </p:sp>
      <p:sp>
        <p:nvSpPr>
          <p:cNvPr id="585" name="Google Shape;585;p93"/>
          <p:cNvSpPr txBox="1"/>
          <p:nvPr/>
        </p:nvSpPr>
        <p:spPr>
          <a:xfrm>
            <a:off x="525162" y="2182508"/>
            <a:ext cx="6669547" cy="2785064"/>
          </a:xfrm>
          <a:prstGeom prst="rect">
            <a:avLst/>
          </a:prstGeom>
          <a:noFill/>
          <a:ln>
            <a:noFill/>
          </a:ln>
        </p:spPr>
        <p:txBody>
          <a:bodyPr spcFirstLastPara="1" wrap="square" lIns="91425" tIns="91425" rIns="91425" bIns="91425" anchor="t" anchorCtr="0">
            <a:noAutofit/>
          </a:bodyPr>
          <a:lstStyle/>
          <a:p>
            <a:pPr marL="457200" marR="0" lvl="0" indent="-3746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Symbolic vs Statistical</a:t>
            </a:r>
            <a:endParaRPr sz="2300" b="0" i="0" u="none" strike="noStrike" cap="none">
              <a:solidFill>
                <a:schemeClr val="dk2"/>
              </a:solidFill>
              <a:latin typeface="Arial"/>
              <a:ea typeface="Arial"/>
              <a:cs typeface="Arial"/>
              <a:sym typeface="Arial"/>
            </a:endParaRPr>
          </a:p>
          <a:p>
            <a:pPr marL="457200" marR="0" lvl="0" indent="-3746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Statistical 🡪 speech recognition, vision</a:t>
            </a:r>
            <a:endParaRPr sz="2300" b="0" i="0" u="none" strike="noStrike" cap="none">
              <a:solidFill>
                <a:schemeClr val="dk2"/>
              </a:solidFill>
              <a:latin typeface="Arial"/>
              <a:ea typeface="Arial"/>
              <a:cs typeface="Arial"/>
              <a:sym typeface="Arial"/>
            </a:endParaRPr>
          </a:p>
          <a:p>
            <a:pPr marL="457200" marR="0" lvl="0" indent="-3746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Why symbolic still needed?</a:t>
            </a:r>
            <a:endParaRPr sz="2300" b="0"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Explanation</a:t>
            </a:r>
            <a:endParaRPr sz="2300" b="0"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Planning</a:t>
            </a:r>
            <a:endParaRPr sz="2300" b="0"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Diagnosis</a:t>
            </a:r>
            <a:endParaRPr sz="2300" b="0" i="0" u="none" strike="noStrike" cap="none">
              <a:solidFill>
                <a:schemeClr val="dk2"/>
              </a:solidFill>
              <a:latin typeface="Arial"/>
              <a:ea typeface="Arial"/>
              <a:cs typeface="Arial"/>
              <a:sym typeface="Arial"/>
            </a:endParaRPr>
          </a:p>
          <a:p>
            <a:pPr marL="457200" marR="0" lvl="0" indent="-3746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Many AI systems are hybrid:</a:t>
            </a:r>
            <a:endParaRPr sz="2300" b="0"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Watson</a:t>
            </a:r>
            <a:endParaRPr sz="2300" b="0"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SIRI</a:t>
            </a:r>
            <a:endParaRPr sz="2300" b="0" i="0" u="none" strike="noStrike" cap="none">
              <a:solidFill>
                <a:schemeClr val="dk2"/>
              </a:solidFill>
              <a:latin typeface="Arial"/>
              <a:ea typeface="Arial"/>
              <a:cs typeface="Arial"/>
              <a:sym typeface="Arial"/>
            </a:endParaRPr>
          </a:p>
        </p:txBody>
      </p:sp>
      <p:pic>
        <p:nvPicPr>
          <p:cNvPr id="586" name="Google Shape;586;p93"/>
          <p:cNvPicPr preferRelativeResize="0"/>
          <p:nvPr/>
        </p:nvPicPr>
        <p:blipFill rotWithShape="1">
          <a:blip r:embed="rId3">
            <a:alphaModFix/>
          </a:blip>
          <a:srcRect/>
          <a:stretch/>
        </p:blipFill>
        <p:spPr>
          <a:xfrm>
            <a:off x="6978321" y="1331976"/>
            <a:ext cx="4648055" cy="4486124"/>
          </a:xfrm>
          <a:prstGeom prst="rect">
            <a:avLst/>
          </a:prstGeom>
          <a:noFill/>
          <a:ln>
            <a:noFill/>
          </a:ln>
        </p:spPr>
      </p:pic>
      <p:sp>
        <p:nvSpPr>
          <p:cNvPr id="587" name="Google Shape;587;p93"/>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
                                            <p:txEl>
                                              <p:pRg st="0" end="0"/>
                                            </p:txEl>
                                          </p:spTgt>
                                        </p:tgtEl>
                                        <p:attrNameLst>
                                          <p:attrName>style.visibility</p:attrName>
                                        </p:attrNameLst>
                                      </p:cBhvr>
                                      <p:to>
                                        <p:strVal val="visible"/>
                                      </p:to>
                                    </p:set>
                                    <p:animEffect transition="in" filter="fade">
                                      <p:cBhvr>
                                        <p:cTn id="7" dur="500"/>
                                        <p:tgtEl>
                                          <p:spTgt spid="5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5">
                                            <p:txEl>
                                              <p:pRg st="1" end="1"/>
                                            </p:txEl>
                                          </p:spTgt>
                                        </p:tgtEl>
                                        <p:attrNameLst>
                                          <p:attrName>style.visibility</p:attrName>
                                        </p:attrNameLst>
                                      </p:cBhvr>
                                      <p:to>
                                        <p:strVal val="visible"/>
                                      </p:to>
                                    </p:set>
                                    <p:animEffect transition="in" filter="fade">
                                      <p:cBhvr>
                                        <p:cTn id="12" dur="500"/>
                                        <p:tgtEl>
                                          <p:spTgt spid="5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5">
                                            <p:txEl>
                                              <p:pRg st="2" end="2"/>
                                            </p:txEl>
                                          </p:spTgt>
                                        </p:tgtEl>
                                        <p:attrNameLst>
                                          <p:attrName>style.visibility</p:attrName>
                                        </p:attrNameLst>
                                      </p:cBhvr>
                                      <p:to>
                                        <p:strVal val="visible"/>
                                      </p:to>
                                    </p:set>
                                    <p:animEffect transition="in" filter="fade">
                                      <p:cBhvr>
                                        <p:cTn id="17" dur="500"/>
                                        <p:tgtEl>
                                          <p:spTgt spid="5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5">
                                            <p:txEl>
                                              <p:pRg st="3" end="3"/>
                                            </p:txEl>
                                          </p:spTgt>
                                        </p:tgtEl>
                                        <p:attrNameLst>
                                          <p:attrName>style.visibility</p:attrName>
                                        </p:attrNameLst>
                                      </p:cBhvr>
                                      <p:to>
                                        <p:strVal val="visible"/>
                                      </p:to>
                                    </p:set>
                                    <p:animEffect transition="in" filter="fade">
                                      <p:cBhvr>
                                        <p:cTn id="22" dur="500"/>
                                        <p:tgtEl>
                                          <p:spTgt spid="5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5">
                                            <p:txEl>
                                              <p:pRg st="4" end="4"/>
                                            </p:txEl>
                                          </p:spTgt>
                                        </p:tgtEl>
                                        <p:attrNameLst>
                                          <p:attrName>style.visibility</p:attrName>
                                        </p:attrNameLst>
                                      </p:cBhvr>
                                      <p:to>
                                        <p:strVal val="visible"/>
                                      </p:to>
                                    </p:set>
                                    <p:animEffect transition="in" filter="fade">
                                      <p:cBhvr>
                                        <p:cTn id="27" dur="500"/>
                                        <p:tgtEl>
                                          <p:spTgt spid="5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5">
                                            <p:txEl>
                                              <p:pRg st="5" end="5"/>
                                            </p:txEl>
                                          </p:spTgt>
                                        </p:tgtEl>
                                        <p:attrNameLst>
                                          <p:attrName>style.visibility</p:attrName>
                                        </p:attrNameLst>
                                      </p:cBhvr>
                                      <p:to>
                                        <p:strVal val="visible"/>
                                      </p:to>
                                    </p:set>
                                    <p:animEffect transition="in" filter="fade">
                                      <p:cBhvr>
                                        <p:cTn id="32" dur="500"/>
                                        <p:tgtEl>
                                          <p:spTgt spid="58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5">
                                            <p:txEl>
                                              <p:pRg st="6" end="6"/>
                                            </p:txEl>
                                          </p:spTgt>
                                        </p:tgtEl>
                                        <p:attrNameLst>
                                          <p:attrName>style.visibility</p:attrName>
                                        </p:attrNameLst>
                                      </p:cBhvr>
                                      <p:to>
                                        <p:strVal val="visible"/>
                                      </p:to>
                                    </p:set>
                                    <p:animEffect transition="in" filter="fade">
                                      <p:cBhvr>
                                        <p:cTn id="37" dur="500"/>
                                        <p:tgtEl>
                                          <p:spTgt spid="58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5">
                                            <p:txEl>
                                              <p:pRg st="7" end="7"/>
                                            </p:txEl>
                                          </p:spTgt>
                                        </p:tgtEl>
                                        <p:attrNameLst>
                                          <p:attrName>style.visibility</p:attrName>
                                        </p:attrNameLst>
                                      </p:cBhvr>
                                      <p:to>
                                        <p:strVal val="visible"/>
                                      </p:to>
                                    </p:set>
                                    <p:animEffect transition="in" filter="fade">
                                      <p:cBhvr>
                                        <p:cTn id="42" dur="500"/>
                                        <p:tgtEl>
                                          <p:spTgt spid="58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85">
                                            <p:txEl>
                                              <p:pRg st="8" end="8"/>
                                            </p:txEl>
                                          </p:spTgt>
                                        </p:tgtEl>
                                        <p:attrNameLst>
                                          <p:attrName>style.visibility</p:attrName>
                                        </p:attrNameLst>
                                      </p:cBhvr>
                                      <p:to>
                                        <p:strVal val="visible"/>
                                      </p:to>
                                    </p:set>
                                    <p:animEffect transition="in" filter="fade">
                                      <p:cBhvr>
                                        <p:cTn id="47" dur="500"/>
                                        <p:tgtEl>
                                          <p:spTgt spid="58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86"/>
                                        </p:tgtEl>
                                        <p:attrNameLst>
                                          <p:attrName>style.visibility</p:attrName>
                                        </p:attrNameLst>
                                      </p:cBhvr>
                                      <p:to>
                                        <p:strVal val="visible"/>
                                      </p:to>
                                    </p:set>
                                    <p:animEffect transition="in" filter="fade">
                                      <p:cBhvr>
                                        <p:cTn id="52" dur="500"/>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4"/>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Alur Proses dalam KBS</a:t>
            </a:r>
            <a:endParaRPr/>
          </a:p>
        </p:txBody>
      </p:sp>
      <p:pic>
        <p:nvPicPr>
          <p:cNvPr id="593" name="Google Shape;593;p94"/>
          <p:cNvPicPr preferRelativeResize="0"/>
          <p:nvPr/>
        </p:nvPicPr>
        <p:blipFill rotWithShape="1">
          <a:blip r:embed="rId3">
            <a:alphaModFix/>
          </a:blip>
          <a:srcRect/>
          <a:stretch/>
        </p:blipFill>
        <p:spPr>
          <a:xfrm>
            <a:off x="2683589" y="2234837"/>
            <a:ext cx="6432918" cy="3118867"/>
          </a:xfrm>
          <a:prstGeom prst="rect">
            <a:avLst/>
          </a:prstGeom>
          <a:noFill/>
          <a:ln>
            <a:noFill/>
          </a:ln>
        </p:spPr>
      </p:pic>
      <p:grpSp>
        <p:nvGrpSpPr>
          <p:cNvPr id="594" name="Google Shape;594;p94"/>
          <p:cNvGrpSpPr/>
          <p:nvPr/>
        </p:nvGrpSpPr>
        <p:grpSpPr>
          <a:xfrm>
            <a:off x="2769141" y="3279294"/>
            <a:ext cx="6739251" cy="1888892"/>
            <a:chOff x="1689197" y="2424619"/>
            <a:chExt cx="6219316" cy="1528848"/>
          </a:xfrm>
        </p:grpSpPr>
        <p:sp>
          <p:nvSpPr>
            <p:cNvPr id="595" name="Google Shape;595;p94"/>
            <p:cNvSpPr/>
            <p:nvPr/>
          </p:nvSpPr>
          <p:spPr>
            <a:xfrm>
              <a:off x="1689197" y="3176450"/>
              <a:ext cx="1647316" cy="607273"/>
            </a:xfrm>
            <a:prstGeom prst="roundRect">
              <a:avLst>
                <a:gd name="adj" fmla="val 16667"/>
              </a:avLst>
            </a:prstGeom>
            <a:solidFill>
              <a:srgbClr val="083C92"/>
            </a:solidFill>
            <a:ln w="25400" cap="flat" cmpd="sng">
              <a:solidFill>
                <a:srgbClr val="083C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data</a:t>
              </a:r>
              <a:endParaRPr sz="1400" b="0" i="0" u="none" strike="noStrike" cap="none">
                <a:solidFill>
                  <a:schemeClr val="lt1"/>
                </a:solidFill>
                <a:latin typeface="Arial"/>
                <a:ea typeface="Arial"/>
                <a:cs typeface="Arial"/>
                <a:sym typeface="Arial"/>
              </a:endParaRPr>
            </a:p>
          </p:txBody>
        </p:sp>
        <p:cxnSp>
          <p:nvCxnSpPr>
            <p:cNvPr id="596" name="Google Shape;596;p94"/>
            <p:cNvCxnSpPr/>
            <p:nvPr/>
          </p:nvCxnSpPr>
          <p:spPr>
            <a:xfrm rot="10800000" flipH="1">
              <a:off x="3336513" y="2424619"/>
              <a:ext cx="3748200" cy="1260900"/>
            </a:xfrm>
            <a:prstGeom prst="bentConnector3">
              <a:avLst>
                <a:gd name="adj1" fmla="val 27747"/>
              </a:avLst>
            </a:prstGeom>
            <a:noFill/>
            <a:ln w="9525" cap="flat" cmpd="sng">
              <a:solidFill>
                <a:srgbClr val="002060"/>
              </a:solidFill>
              <a:prstDash val="solid"/>
              <a:round/>
              <a:headEnd type="none" w="sm" len="sm"/>
              <a:tailEnd type="triangle" w="med" len="med"/>
            </a:ln>
          </p:spPr>
        </p:cxnSp>
        <p:sp>
          <p:nvSpPr>
            <p:cNvPr id="597" name="Google Shape;597;p94"/>
            <p:cNvSpPr/>
            <p:nvPr/>
          </p:nvSpPr>
          <p:spPr>
            <a:xfrm>
              <a:off x="6261197" y="3346194"/>
              <a:ext cx="1647316" cy="607273"/>
            </a:xfrm>
            <a:prstGeom prst="roundRect">
              <a:avLst>
                <a:gd name="adj" fmla="val 16667"/>
              </a:avLst>
            </a:prstGeom>
            <a:solidFill>
              <a:srgbClr val="083C92"/>
            </a:solidFill>
            <a:ln w="25400" cap="flat" cmpd="sng">
              <a:solidFill>
                <a:srgbClr val="083C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learning</a:t>
              </a:r>
              <a:endParaRPr sz="1400" b="0" i="0" u="none" strike="noStrike" cap="none">
                <a:solidFill>
                  <a:schemeClr val="lt1"/>
                </a:solidFill>
                <a:latin typeface="Arial"/>
                <a:ea typeface="Arial"/>
                <a:cs typeface="Arial"/>
                <a:sym typeface="Arial"/>
              </a:endParaRPr>
            </a:p>
          </p:txBody>
        </p:sp>
      </p:grpSp>
      <p:sp>
        <p:nvSpPr>
          <p:cNvPr id="598" name="Google Shape;598;p94"/>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5"/>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Symbolic based KBS: Knowledge Type</a:t>
            </a:r>
            <a:endParaRPr/>
          </a:p>
        </p:txBody>
      </p:sp>
      <p:pic>
        <p:nvPicPr>
          <p:cNvPr id="604" name="Google Shape;604;p95"/>
          <p:cNvPicPr preferRelativeResize="0"/>
          <p:nvPr/>
        </p:nvPicPr>
        <p:blipFill rotWithShape="1">
          <a:blip r:embed="rId3">
            <a:alphaModFix/>
          </a:blip>
          <a:srcRect/>
          <a:stretch/>
        </p:blipFill>
        <p:spPr>
          <a:xfrm>
            <a:off x="743975" y="2122284"/>
            <a:ext cx="4503885" cy="3503264"/>
          </a:xfrm>
          <a:prstGeom prst="rect">
            <a:avLst/>
          </a:prstGeom>
          <a:noFill/>
          <a:ln>
            <a:noFill/>
          </a:ln>
        </p:spPr>
      </p:pic>
      <p:sp>
        <p:nvSpPr>
          <p:cNvPr id="605" name="Google Shape;605;p95"/>
          <p:cNvSpPr txBox="1"/>
          <p:nvPr/>
        </p:nvSpPr>
        <p:spPr>
          <a:xfrm>
            <a:off x="5537994" y="2122284"/>
            <a:ext cx="6388963" cy="3197350"/>
          </a:xfrm>
          <a:prstGeom prst="rect">
            <a:avLst/>
          </a:prstGeom>
          <a:noFill/>
          <a:ln>
            <a:noFill/>
          </a:ln>
        </p:spPr>
        <p:txBody>
          <a:bodyPr spcFirstLastPara="1" wrap="square" lIns="91425" tIns="91425" rIns="91425" bIns="91425" anchor="t" anchorCtr="0">
            <a:noAutofit/>
          </a:bodyPr>
          <a:lstStyle/>
          <a:p>
            <a:pPr marL="400050" marR="0" lvl="0"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Declarative knowledge</a:t>
            </a:r>
            <a:endParaRPr sz="1800" b="0" i="0" u="none" strike="noStrike" cap="none">
              <a:solidFill>
                <a:schemeClr val="dk2"/>
              </a:solidFill>
              <a:latin typeface="Arial"/>
              <a:ea typeface="Arial"/>
              <a:cs typeface="Arial"/>
              <a:sym typeface="Arial"/>
            </a:endParaRPr>
          </a:p>
          <a:p>
            <a:pPr marL="641350" marR="0" lvl="1"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Know about something: concepts, facts, objects</a:t>
            </a:r>
            <a:endParaRPr sz="1800" b="0" i="0" u="none" strike="noStrike" cap="none">
              <a:solidFill>
                <a:schemeClr val="dk2"/>
              </a:solidFill>
              <a:latin typeface="Arial"/>
              <a:ea typeface="Arial"/>
              <a:cs typeface="Arial"/>
              <a:sym typeface="Arial"/>
            </a:endParaRPr>
          </a:p>
          <a:p>
            <a:pPr marL="641350" marR="0" lvl="1"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Also called descriptive knowledge</a:t>
            </a:r>
            <a:endParaRPr sz="1800" b="0" i="0" u="none" strike="noStrike" cap="none">
              <a:solidFill>
                <a:schemeClr val="dk2"/>
              </a:solidFill>
              <a:latin typeface="Arial"/>
              <a:ea typeface="Arial"/>
              <a:cs typeface="Arial"/>
              <a:sym typeface="Arial"/>
            </a:endParaRPr>
          </a:p>
          <a:p>
            <a:pPr marL="400050" marR="0" lvl="0"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Procedural knowledge</a:t>
            </a:r>
            <a:endParaRPr sz="1800" b="0" i="0" u="none" strike="noStrike" cap="none">
              <a:solidFill>
                <a:schemeClr val="dk2"/>
              </a:solidFill>
              <a:latin typeface="Arial"/>
              <a:ea typeface="Arial"/>
              <a:cs typeface="Arial"/>
              <a:sym typeface="Arial"/>
            </a:endParaRPr>
          </a:p>
          <a:p>
            <a:pPr marL="641350" marR="0" lvl="1"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Knowing how to do something: rule, strategy, procedure, agenda</a:t>
            </a:r>
            <a:endParaRPr sz="1800" b="0" i="0" u="none" strike="noStrike" cap="none">
              <a:solidFill>
                <a:schemeClr val="dk2"/>
              </a:solidFill>
              <a:latin typeface="Arial"/>
              <a:ea typeface="Arial"/>
              <a:cs typeface="Arial"/>
              <a:sym typeface="Arial"/>
            </a:endParaRPr>
          </a:p>
          <a:p>
            <a:pPr marL="641350" marR="0" lvl="1"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Also known as imperative knowledge</a:t>
            </a:r>
            <a:endParaRPr sz="1800" b="0" i="0" u="none" strike="noStrike" cap="none">
              <a:solidFill>
                <a:schemeClr val="dk2"/>
              </a:solidFill>
              <a:latin typeface="Arial"/>
              <a:ea typeface="Arial"/>
              <a:cs typeface="Arial"/>
              <a:sym typeface="Arial"/>
            </a:endParaRPr>
          </a:p>
          <a:p>
            <a:pPr marL="400050" marR="0" lvl="0"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Meta knowledge</a:t>
            </a:r>
            <a:endParaRPr sz="1800" b="0" i="0" u="none" strike="noStrike" cap="none">
              <a:solidFill>
                <a:schemeClr val="dk2"/>
              </a:solidFill>
              <a:latin typeface="Arial"/>
              <a:ea typeface="Arial"/>
              <a:cs typeface="Arial"/>
              <a:sym typeface="Arial"/>
            </a:endParaRPr>
          </a:p>
          <a:p>
            <a:pPr marL="641350" marR="0" lvl="1"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Knowledge about other type of knowledge</a:t>
            </a:r>
            <a:endParaRPr sz="1800" b="0" i="0" u="none" strike="noStrike" cap="none">
              <a:solidFill>
                <a:schemeClr val="dk2"/>
              </a:solidFill>
              <a:latin typeface="Arial"/>
              <a:ea typeface="Arial"/>
              <a:cs typeface="Arial"/>
              <a:sym typeface="Arial"/>
            </a:endParaRPr>
          </a:p>
          <a:p>
            <a:pPr marL="400050" marR="0" lvl="0"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Heuristic knowledge</a:t>
            </a:r>
            <a:endParaRPr sz="1800" b="0" i="0" u="none" strike="noStrike" cap="none">
              <a:solidFill>
                <a:schemeClr val="dk2"/>
              </a:solidFill>
              <a:latin typeface="Arial"/>
              <a:ea typeface="Arial"/>
              <a:cs typeface="Arial"/>
              <a:sym typeface="Arial"/>
            </a:endParaRPr>
          </a:p>
          <a:p>
            <a:pPr marL="641350" marR="0" lvl="1"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Representing knowledge in a field/subject</a:t>
            </a:r>
            <a:endParaRPr sz="1800" b="0" i="0" u="none" strike="noStrike" cap="none">
              <a:solidFill>
                <a:schemeClr val="dk2"/>
              </a:solidFill>
              <a:latin typeface="Arial"/>
              <a:ea typeface="Arial"/>
              <a:cs typeface="Arial"/>
              <a:sym typeface="Arial"/>
            </a:endParaRPr>
          </a:p>
          <a:p>
            <a:pPr marL="641350" marR="0" lvl="1"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Rules of thumb based on previous experience, good to work but not guaranteed</a:t>
            </a:r>
            <a:endParaRPr sz="1800" b="0" i="0" u="none" strike="noStrike" cap="none">
              <a:solidFill>
                <a:schemeClr val="dk2"/>
              </a:solidFill>
              <a:latin typeface="Arial"/>
              <a:ea typeface="Arial"/>
              <a:cs typeface="Arial"/>
              <a:sym typeface="Arial"/>
            </a:endParaRPr>
          </a:p>
          <a:p>
            <a:pPr marL="400050" marR="0" lvl="0"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Structural knowledge</a:t>
            </a:r>
            <a:endParaRPr sz="1800" b="0" i="0" u="none" strike="noStrike" cap="none">
              <a:solidFill>
                <a:schemeClr val="dk2"/>
              </a:solidFill>
              <a:latin typeface="Arial"/>
              <a:ea typeface="Arial"/>
              <a:cs typeface="Arial"/>
              <a:sym typeface="Arial"/>
            </a:endParaRPr>
          </a:p>
          <a:p>
            <a:pPr marL="641350" marR="0" lvl="1" indent="-292100" algn="just" rtl="0">
              <a:lnSpc>
                <a:spcPct val="90000"/>
              </a:lnSpc>
              <a:spcBef>
                <a:spcPts val="0"/>
              </a:spcBef>
              <a:spcAft>
                <a:spcPts val="0"/>
              </a:spcAft>
              <a:buClr>
                <a:srgbClr val="0F3570"/>
              </a:buClr>
              <a:buSzPts val="1395"/>
              <a:buFont typeface="Arial"/>
              <a:buChar char="•"/>
            </a:pPr>
            <a:r>
              <a:rPr lang="en-US" sz="1800" b="0" i="0" u="none" strike="noStrike" cap="none">
                <a:solidFill>
                  <a:schemeClr val="dk2"/>
                </a:solidFill>
                <a:latin typeface="Arial"/>
                <a:ea typeface="Arial"/>
                <a:cs typeface="Arial"/>
                <a:sym typeface="Arial"/>
              </a:rPr>
              <a:t>Describe relationship between concepts such as kind-of, part-of, group of something</a:t>
            </a:r>
            <a:endParaRPr sz="1800" b="0" i="0" u="none" strike="noStrike" cap="none">
              <a:solidFill>
                <a:schemeClr val="dk2"/>
              </a:solidFill>
              <a:latin typeface="Arial"/>
              <a:ea typeface="Arial"/>
              <a:cs typeface="Arial"/>
              <a:sym typeface="Arial"/>
            </a:endParaRPr>
          </a:p>
        </p:txBody>
      </p:sp>
      <p:sp>
        <p:nvSpPr>
          <p:cNvPr id="606" name="Google Shape;606;p95"/>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5">
                                            <p:txEl>
                                              <p:pRg st="0" end="0"/>
                                            </p:txEl>
                                          </p:spTgt>
                                        </p:tgtEl>
                                        <p:attrNameLst>
                                          <p:attrName>style.visibility</p:attrName>
                                        </p:attrNameLst>
                                      </p:cBhvr>
                                      <p:to>
                                        <p:strVal val="visible"/>
                                      </p:to>
                                    </p:set>
                                    <p:animEffect transition="in" filter="fade">
                                      <p:cBhvr>
                                        <p:cTn id="7" dur="500"/>
                                        <p:tgtEl>
                                          <p:spTgt spid="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5">
                                            <p:txEl>
                                              <p:pRg st="1" end="1"/>
                                            </p:txEl>
                                          </p:spTgt>
                                        </p:tgtEl>
                                        <p:attrNameLst>
                                          <p:attrName>style.visibility</p:attrName>
                                        </p:attrNameLst>
                                      </p:cBhvr>
                                      <p:to>
                                        <p:strVal val="visible"/>
                                      </p:to>
                                    </p:set>
                                    <p:animEffect transition="in" filter="fade">
                                      <p:cBhvr>
                                        <p:cTn id="12" dur="500"/>
                                        <p:tgtEl>
                                          <p:spTgt spid="6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5">
                                            <p:txEl>
                                              <p:pRg st="2" end="2"/>
                                            </p:txEl>
                                          </p:spTgt>
                                        </p:tgtEl>
                                        <p:attrNameLst>
                                          <p:attrName>style.visibility</p:attrName>
                                        </p:attrNameLst>
                                      </p:cBhvr>
                                      <p:to>
                                        <p:strVal val="visible"/>
                                      </p:to>
                                    </p:set>
                                    <p:animEffect transition="in" filter="fade">
                                      <p:cBhvr>
                                        <p:cTn id="17" dur="500"/>
                                        <p:tgtEl>
                                          <p:spTgt spid="6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5">
                                            <p:txEl>
                                              <p:pRg st="3" end="3"/>
                                            </p:txEl>
                                          </p:spTgt>
                                        </p:tgtEl>
                                        <p:attrNameLst>
                                          <p:attrName>style.visibility</p:attrName>
                                        </p:attrNameLst>
                                      </p:cBhvr>
                                      <p:to>
                                        <p:strVal val="visible"/>
                                      </p:to>
                                    </p:set>
                                    <p:animEffect transition="in" filter="fade">
                                      <p:cBhvr>
                                        <p:cTn id="22" dur="500"/>
                                        <p:tgtEl>
                                          <p:spTgt spid="6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5">
                                            <p:txEl>
                                              <p:pRg st="4" end="4"/>
                                            </p:txEl>
                                          </p:spTgt>
                                        </p:tgtEl>
                                        <p:attrNameLst>
                                          <p:attrName>style.visibility</p:attrName>
                                        </p:attrNameLst>
                                      </p:cBhvr>
                                      <p:to>
                                        <p:strVal val="visible"/>
                                      </p:to>
                                    </p:set>
                                    <p:animEffect transition="in" filter="fade">
                                      <p:cBhvr>
                                        <p:cTn id="27" dur="500"/>
                                        <p:tgtEl>
                                          <p:spTgt spid="6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5">
                                            <p:txEl>
                                              <p:pRg st="5" end="5"/>
                                            </p:txEl>
                                          </p:spTgt>
                                        </p:tgtEl>
                                        <p:attrNameLst>
                                          <p:attrName>style.visibility</p:attrName>
                                        </p:attrNameLst>
                                      </p:cBhvr>
                                      <p:to>
                                        <p:strVal val="visible"/>
                                      </p:to>
                                    </p:set>
                                    <p:animEffect transition="in" filter="fade">
                                      <p:cBhvr>
                                        <p:cTn id="32" dur="500"/>
                                        <p:tgtEl>
                                          <p:spTgt spid="60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5">
                                            <p:txEl>
                                              <p:pRg st="6" end="6"/>
                                            </p:txEl>
                                          </p:spTgt>
                                        </p:tgtEl>
                                        <p:attrNameLst>
                                          <p:attrName>style.visibility</p:attrName>
                                        </p:attrNameLst>
                                      </p:cBhvr>
                                      <p:to>
                                        <p:strVal val="visible"/>
                                      </p:to>
                                    </p:set>
                                    <p:animEffect transition="in" filter="fade">
                                      <p:cBhvr>
                                        <p:cTn id="37" dur="500"/>
                                        <p:tgtEl>
                                          <p:spTgt spid="60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5">
                                            <p:txEl>
                                              <p:pRg st="7" end="7"/>
                                            </p:txEl>
                                          </p:spTgt>
                                        </p:tgtEl>
                                        <p:attrNameLst>
                                          <p:attrName>style.visibility</p:attrName>
                                        </p:attrNameLst>
                                      </p:cBhvr>
                                      <p:to>
                                        <p:strVal val="visible"/>
                                      </p:to>
                                    </p:set>
                                    <p:animEffect transition="in" filter="fade">
                                      <p:cBhvr>
                                        <p:cTn id="42" dur="500"/>
                                        <p:tgtEl>
                                          <p:spTgt spid="60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5">
                                            <p:txEl>
                                              <p:pRg st="8" end="8"/>
                                            </p:txEl>
                                          </p:spTgt>
                                        </p:tgtEl>
                                        <p:attrNameLst>
                                          <p:attrName>style.visibility</p:attrName>
                                        </p:attrNameLst>
                                      </p:cBhvr>
                                      <p:to>
                                        <p:strVal val="visible"/>
                                      </p:to>
                                    </p:set>
                                    <p:animEffect transition="in" filter="fade">
                                      <p:cBhvr>
                                        <p:cTn id="47" dur="500"/>
                                        <p:tgtEl>
                                          <p:spTgt spid="60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5">
                                            <p:txEl>
                                              <p:pRg st="9" end="9"/>
                                            </p:txEl>
                                          </p:spTgt>
                                        </p:tgtEl>
                                        <p:attrNameLst>
                                          <p:attrName>style.visibility</p:attrName>
                                        </p:attrNameLst>
                                      </p:cBhvr>
                                      <p:to>
                                        <p:strVal val="visible"/>
                                      </p:to>
                                    </p:set>
                                    <p:animEffect transition="in" filter="fade">
                                      <p:cBhvr>
                                        <p:cTn id="52" dur="500"/>
                                        <p:tgtEl>
                                          <p:spTgt spid="60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5">
                                            <p:txEl>
                                              <p:pRg st="10" end="10"/>
                                            </p:txEl>
                                          </p:spTgt>
                                        </p:tgtEl>
                                        <p:attrNameLst>
                                          <p:attrName>style.visibility</p:attrName>
                                        </p:attrNameLst>
                                      </p:cBhvr>
                                      <p:to>
                                        <p:strVal val="visible"/>
                                      </p:to>
                                    </p:set>
                                    <p:animEffect transition="in" filter="fade">
                                      <p:cBhvr>
                                        <p:cTn id="57" dur="500"/>
                                        <p:tgtEl>
                                          <p:spTgt spid="60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05">
                                            <p:txEl>
                                              <p:pRg st="11" end="11"/>
                                            </p:txEl>
                                          </p:spTgt>
                                        </p:tgtEl>
                                        <p:attrNameLst>
                                          <p:attrName>style.visibility</p:attrName>
                                        </p:attrNameLst>
                                      </p:cBhvr>
                                      <p:to>
                                        <p:strVal val="visible"/>
                                      </p:to>
                                    </p:set>
                                    <p:animEffect transition="in" filter="fade">
                                      <p:cBhvr>
                                        <p:cTn id="62" dur="500"/>
                                        <p:tgtEl>
                                          <p:spTgt spid="60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05">
                                            <p:txEl>
                                              <p:pRg st="12" end="12"/>
                                            </p:txEl>
                                          </p:spTgt>
                                        </p:tgtEl>
                                        <p:attrNameLst>
                                          <p:attrName>style.visibility</p:attrName>
                                        </p:attrNameLst>
                                      </p:cBhvr>
                                      <p:to>
                                        <p:strVal val="visible"/>
                                      </p:to>
                                    </p:set>
                                    <p:animEffect transition="in" filter="fade">
                                      <p:cBhvr>
                                        <p:cTn id="67" dur="500"/>
                                        <p:tgtEl>
                                          <p:spTgt spid="60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6"/>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US"/>
              <a:t>Symbolic based KBS: Knowledge Representation Technique</a:t>
            </a:r>
            <a:endParaRPr/>
          </a:p>
        </p:txBody>
      </p:sp>
      <p:grpSp>
        <p:nvGrpSpPr>
          <p:cNvPr id="612" name="Google Shape;612;p96"/>
          <p:cNvGrpSpPr/>
          <p:nvPr/>
        </p:nvGrpSpPr>
        <p:grpSpPr>
          <a:xfrm>
            <a:off x="1768075" y="2210673"/>
            <a:ext cx="8655852" cy="3998021"/>
            <a:chOff x="0" y="7519"/>
            <a:chExt cx="7518982" cy="2903850"/>
          </a:xfrm>
        </p:grpSpPr>
        <p:sp>
          <p:nvSpPr>
            <p:cNvPr id="613" name="Google Shape;613;p96"/>
            <p:cNvSpPr/>
            <p:nvPr/>
          </p:nvSpPr>
          <p:spPr>
            <a:xfrm>
              <a:off x="0" y="7519"/>
              <a:ext cx="7518982" cy="438750"/>
            </a:xfrm>
            <a:prstGeom prst="roundRect">
              <a:avLst>
                <a:gd name="adj" fmla="val 16667"/>
              </a:avLst>
            </a:prstGeom>
            <a:solidFill>
              <a:srgbClr val="0097A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96"/>
            <p:cNvSpPr txBox="1"/>
            <p:nvPr/>
          </p:nvSpPr>
          <p:spPr>
            <a:xfrm>
              <a:off x="21418" y="28937"/>
              <a:ext cx="7476000" cy="396000"/>
            </a:xfrm>
            <a:prstGeom prst="rect">
              <a:avLst/>
            </a:prstGeom>
            <a:solidFill>
              <a:srgbClr val="083C92"/>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FFFFFF"/>
                  </a:solidFill>
                  <a:latin typeface="Overlock"/>
                  <a:ea typeface="Overlock"/>
                  <a:cs typeface="Overlock"/>
                  <a:sym typeface="Overlock"/>
                </a:rPr>
                <a:t>Production Rules</a:t>
              </a:r>
              <a:endParaRPr sz="1800" b="0" i="0" u="none" strike="noStrike" cap="none">
                <a:solidFill>
                  <a:srgbClr val="FFFFFF"/>
                </a:solidFill>
                <a:latin typeface="Overlock"/>
                <a:ea typeface="Overlock"/>
                <a:cs typeface="Overlock"/>
                <a:sym typeface="Overlock"/>
              </a:endParaRPr>
            </a:p>
          </p:txBody>
        </p:sp>
        <p:sp>
          <p:nvSpPr>
            <p:cNvPr id="615" name="Google Shape;615;p96"/>
            <p:cNvSpPr/>
            <p:nvPr/>
          </p:nvSpPr>
          <p:spPr>
            <a:xfrm>
              <a:off x="0" y="446269"/>
              <a:ext cx="7518982" cy="40365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96"/>
            <p:cNvSpPr txBox="1"/>
            <p:nvPr/>
          </p:nvSpPr>
          <p:spPr>
            <a:xfrm>
              <a:off x="0" y="446269"/>
              <a:ext cx="7518982" cy="403650"/>
            </a:xfrm>
            <a:prstGeom prst="rect">
              <a:avLst/>
            </a:prstGeom>
            <a:noFill/>
            <a:ln>
              <a:noFill/>
            </a:ln>
          </p:spPr>
          <p:txBody>
            <a:bodyPr spcFirstLastPara="1" wrap="square" lIns="238725" tIns="15225" rIns="85325" bIns="15225" anchor="t"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rule as condition and action pair</a:t>
              </a:r>
              <a:endParaRPr sz="1200" b="0" i="0" u="none" strike="noStrike" cap="none">
                <a:solidFill>
                  <a:srgbClr val="000000"/>
                </a:solidFill>
                <a:latin typeface="Arial"/>
                <a:ea typeface="Arial"/>
                <a:cs typeface="Arial"/>
                <a:sym typeface="Arial"/>
              </a:endParaRPr>
            </a:p>
            <a:p>
              <a:pPr marL="114300" marR="0" lvl="1" indent="-114300" algn="l" rtl="0">
                <a:lnSpc>
                  <a:spcPct val="90000"/>
                </a:lnSpc>
                <a:spcBef>
                  <a:spcPts val="24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forward &amp; backward chaining</a:t>
              </a:r>
              <a:endParaRPr sz="1200" b="0" i="0" u="none" strike="noStrike" cap="none">
                <a:solidFill>
                  <a:srgbClr val="000000"/>
                </a:solidFill>
                <a:latin typeface="Arial"/>
                <a:ea typeface="Arial"/>
                <a:cs typeface="Arial"/>
                <a:sym typeface="Arial"/>
              </a:endParaRPr>
            </a:p>
          </p:txBody>
        </p:sp>
        <p:sp>
          <p:nvSpPr>
            <p:cNvPr id="617" name="Google Shape;617;p96"/>
            <p:cNvSpPr/>
            <p:nvPr/>
          </p:nvSpPr>
          <p:spPr>
            <a:xfrm>
              <a:off x="0" y="849919"/>
              <a:ext cx="7518982" cy="438750"/>
            </a:xfrm>
            <a:prstGeom prst="roundRect">
              <a:avLst>
                <a:gd name="adj" fmla="val 16667"/>
              </a:avLst>
            </a:prstGeom>
            <a:solidFill>
              <a:srgbClr val="0097A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96"/>
            <p:cNvSpPr txBox="1"/>
            <p:nvPr/>
          </p:nvSpPr>
          <p:spPr>
            <a:xfrm>
              <a:off x="21418" y="871337"/>
              <a:ext cx="7476146" cy="395914"/>
            </a:xfrm>
            <a:prstGeom prst="rect">
              <a:avLst/>
            </a:prstGeom>
            <a:solidFill>
              <a:srgbClr val="083C92"/>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FFFFFF"/>
                  </a:solidFill>
                  <a:latin typeface="Overlock"/>
                  <a:ea typeface="Overlock"/>
                  <a:cs typeface="Overlock"/>
                  <a:sym typeface="Overlock"/>
                </a:rPr>
                <a:t>Logical Representation</a:t>
              </a:r>
              <a:endParaRPr sz="1800" b="0" i="0" u="none" strike="noStrike" cap="none">
                <a:solidFill>
                  <a:srgbClr val="FFFFFF"/>
                </a:solidFill>
                <a:latin typeface="Overlock"/>
                <a:ea typeface="Overlock"/>
                <a:cs typeface="Overlock"/>
                <a:sym typeface="Overlock"/>
              </a:endParaRPr>
            </a:p>
          </p:txBody>
        </p:sp>
        <p:sp>
          <p:nvSpPr>
            <p:cNvPr id="619" name="Google Shape;619;p96"/>
            <p:cNvSpPr/>
            <p:nvPr/>
          </p:nvSpPr>
          <p:spPr>
            <a:xfrm>
              <a:off x="0" y="1288669"/>
              <a:ext cx="7518982" cy="24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96"/>
            <p:cNvSpPr txBox="1"/>
            <p:nvPr/>
          </p:nvSpPr>
          <p:spPr>
            <a:xfrm>
              <a:off x="0" y="1288669"/>
              <a:ext cx="7518982" cy="248400"/>
            </a:xfrm>
            <a:prstGeom prst="rect">
              <a:avLst/>
            </a:prstGeom>
            <a:noFill/>
            <a:ln>
              <a:noFill/>
            </a:ln>
          </p:spPr>
          <p:txBody>
            <a:bodyPr spcFirstLastPara="1" wrap="square" lIns="238725" tIns="15225" rIns="85325" bIns="15225" anchor="t"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propositional logic, first order logic, default logic, etc</a:t>
              </a:r>
              <a:endParaRPr sz="1200" b="0" i="0" u="none" strike="noStrike" cap="none">
                <a:solidFill>
                  <a:srgbClr val="000000"/>
                </a:solidFill>
                <a:latin typeface="Arial"/>
                <a:ea typeface="Arial"/>
                <a:cs typeface="Arial"/>
                <a:sym typeface="Arial"/>
              </a:endParaRPr>
            </a:p>
          </p:txBody>
        </p:sp>
        <p:sp>
          <p:nvSpPr>
            <p:cNvPr id="621" name="Google Shape;621;p96"/>
            <p:cNvSpPr/>
            <p:nvPr/>
          </p:nvSpPr>
          <p:spPr>
            <a:xfrm>
              <a:off x="0" y="1537069"/>
              <a:ext cx="7518982" cy="438750"/>
            </a:xfrm>
            <a:prstGeom prst="roundRect">
              <a:avLst>
                <a:gd name="adj" fmla="val 16667"/>
              </a:avLst>
            </a:prstGeom>
            <a:solidFill>
              <a:srgbClr val="0097A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96"/>
            <p:cNvSpPr txBox="1"/>
            <p:nvPr/>
          </p:nvSpPr>
          <p:spPr>
            <a:xfrm>
              <a:off x="21418" y="1558487"/>
              <a:ext cx="7476146" cy="395914"/>
            </a:xfrm>
            <a:prstGeom prst="rect">
              <a:avLst/>
            </a:prstGeom>
            <a:solidFill>
              <a:srgbClr val="083C92"/>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FFFFFF"/>
                  </a:solidFill>
                  <a:latin typeface="Overlock"/>
                  <a:ea typeface="Overlock"/>
                  <a:cs typeface="Overlock"/>
                  <a:sym typeface="Overlock"/>
                </a:rPr>
                <a:t>Semantic Networks</a:t>
              </a:r>
              <a:endParaRPr sz="1800" b="0" i="0" u="none" strike="noStrike" cap="none">
                <a:solidFill>
                  <a:srgbClr val="FFFFFF"/>
                </a:solidFill>
                <a:latin typeface="Overlock"/>
                <a:ea typeface="Overlock"/>
                <a:cs typeface="Overlock"/>
                <a:sym typeface="Overlock"/>
              </a:endParaRPr>
            </a:p>
          </p:txBody>
        </p:sp>
        <p:sp>
          <p:nvSpPr>
            <p:cNvPr id="623" name="Google Shape;623;p96"/>
            <p:cNvSpPr/>
            <p:nvPr/>
          </p:nvSpPr>
          <p:spPr>
            <a:xfrm>
              <a:off x="0" y="1975819"/>
              <a:ext cx="7518982" cy="24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96"/>
            <p:cNvSpPr txBox="1"/>
            <p:nvPr/>
          </p:nvSpPr>
          <p:spPr>
            <a:xfrm>
              <a:off x="0" y="1975819"/>
              <a:ext cx="7518982" cy="248400"/>
            </a:xfrm>
            <a:prstGeom prst="rect">
              <a:avLst/>
            </a:prstGeom>
            <a:noFill/>
            <a:ln>
              <a:noFill/>
            </a:ln>
          </p:spPr>
          <p:txBody>
            <a:bodyPr spcFirstLastPara="1" wrap="square" lIns="238725" tIns="15225" rIns="85325" bIns="15225" anchor="t"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knowledge as a form of graphical networks</a:t>
              </a:r>
              <a:endParaRPr sz="1200" b="0" i="0" u="none" strike="noStrike" cap="none">
                <a:solidFill>
                  <a:srgbClr val="000000"/>
                </a:solidFill>
                <a:latin typeface="Arial"/>
                <a:ea typeface="Arial"/>
                <a:cs typeface="Arial"/>
                <a:sym typeface="Arial"/>
              </a:endParaRPr>
            </a:p>
          </p:txBody>
        </p:sp>
        <p:sp>
          <p:nvSpPr>
            <p:cNvPr id="625" name="Google Shape;625;p96"/>
            <p:cNvSpPr/>
            <p:nvPr/>
          </p:nvSpPr>
          <p:spPr>
            <a:xfrm>
              <a:off x="0" y="2224219"/>
              <a:ext cx="7518982" cy="438750"/>
            </a:xfrm>
            <a:prstGeom prst="roundRect">
              <a:avLst>
                <a:gd name="adj" fmla="val 16667"/>
              </a:avLst>
            </a:prstGeom>
            <a:solidFill>
              <a:srgbClr val="0097A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96"/>
            <p:cNvSpPr txBox="1"/>
            <p:nvPr/>
          </p:nvSpPr>
          <p:spPr>
            <a:xfrm>
              <a:off x="21418" y="2245637"/>
              <a:ext cx="7476146" cy="395914"/>
            </a:xfrm>
            <a:prstGeom prst="rect">
              <a:avLst/>
            </a:prstGeom>
            <a:solidFill>
              <a:srgbClr val="083C92"/>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FFFFFF"/>
                  </a:solidFill>
                  <a:latin typeface="Overlock"/>
                  <a:ea typeface="Overlock"/>
                  <a:cs typeface="Overlock"/>
                  <a:sym typeface="Overlock"/>
                </a:rPr>
                <a:t>Frame Representation</a:t>
              </a:r>
              <a:endParaRPr sz="1800" b="0" i="0" u="none" strike="noStrike" cap="none">
                <a:solidFill>
                  <a:srgbClr val="FFFFFF"/>
                </a:solidFill>
                <a:latin typeface="Overlock"/>
                <a:ea typeface="Overlock"/>
                <a:cs typeface="Overlock"/>
                <a:sym typeface="Overlock"/>
              </a:endParaRPr>
            </a:p>
          </p:txBody>
        </p:sp>
        <p:sp>
          <p:nvSpPr>
            <p:cNvPr id="627" name="Google Shape;627;p96"/>
            <p:cNvSpPr/>
            <p:nvPr/>
          </p:nvSpPr>
          <p:spPr>
            <a:xfrm>
              <a:off x="0" y="2662969"/>
              <a:ext cx="7518982" cy="24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96"/>
            <p:cNvSpPr txBox="1"/>
            <p:nvPr/>
          </p:nvSpPr>
          <p:spPr>
            <a:xfrm>
              <a:off x="0" y="2662969"/>
              <a:ext cx="7518982" cy="248400"/>
            </a:xfrm>
            <a:prstGeom prst="rect">
              <a:avLst/>
            </a:prstGeom>
            <a:noFill/>
            <a:ln>
              <a:noFill/>
            </a:ln>
          </p:spPr>
          <p:txBody>
            <a:bodyPr spcFirstLastPara="1" wrap="square" lIns="238725" tIns="15225" rIns="85325" bIns="15225" anchor="t" anchorCtr="0">
              <a:noAutofit/>
            </a:bodyPr>
            <a:lstStyle/>
            <a:p>
              <a:pPr marL="114300" marR="0" lvl="1" indent="-114300" algn="l" rtl="0">
                <a:lnSpc>
                  <a:spcPct val="9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As structure consists of collection of attributes and its values to describe an entity in the world</a:t>
              </a:r>
              <a:endParaRPr sz="1200" b="0" i="0" u="none" strike="noStrike" cap="none">
                <a:solidFill>
                  <a:srgbClr val="000000"/>
                </a:solidFill>
                <a:latin typeface="Arial"/>
                <a:ea typeface="Arial"/>
                <a:cs typeface="Arial"/>
                <a:sym typeface="Arial"/>
              </a:endParaRPr>
            </a:p>
          </p:txBody>
        </p:sp>
      </p:grpSp>
      <p:sp>
        <p:nvSpPr>
          <p:cNvPr id="629" name="Google Shape;629;p96"/>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4"/>
          <p:cNvSpPr txBox="1"/>
          <p:nvPr/>
        </p:nvSpPr>
        <p:spPr>
          <a:xfrm>
            <a:off x="201133" y="937803"/>
            <a:ext cx="7306400" cy="5232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2"/>
                </a:solidFill>
                <a:latin typeface="Arial"/>
                <a:ea typeface="Arial"/>
                <a:cs typeface="Arial"/>
                <a:sym typeface="Arial"/>
              </a:rPr>
              <a:t>Learning Objective</a:t>
            </a:r>
            <a:endParaRPr sz="3200" b="1" i="0" u="none" strike="noStrike" cap="none">
              <a:solidFill>
                <a:schemeClr val="dk2"/>
              </a:solidFill>
              <a:latin typeface="Arial"/>
              <a:ea typeface="Arial"/>
              <a:cs typeface="Arial"/>
              <a:sym typeface="Arial"/>
            </a:endParaRPr>
          </a:p>
        </p:txBody>
      </p:sp>
      <p:sp>
        <p:nvSpPr>
          <p:cNvPr id="119" name="Google Shape;119;p54"/>
          <p:cNvSpPr txBox="1"/>
          <p:nvPr/>
        </p:nvSpPr>
        <p:spPr>
          <a:xfrm>
            <a:off x="312067" y="1066834"/>
            <a:ext cx="11678800" cy="52318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F3570"/>
              </a:solidFill>
              <a:latin typeface="Overlock"/>
              <a:ea typeface="Overlock"/>
              <a:cs typeface="Overlock"/>
              <a:sym typeface="Overlock"/>
            </a:endParaRPr>
          </a:p>
        </p:txBody>
      </p:sp>
      <p:sp>
        <p:nvSpPr>
          <p:cNvPr id="120" name="Google Shape;120;p54"/>
          <p:cNvSpPr txBox="1"/>
          <p:nvPr/>
        </p:nvSpPr>
        <p:spPr>
          <a:xfrm>
            <a:off x="127211" y="1417689"/>
            <a:ext cx="11535200" cy="1342187"/>
          </a:xfrm>
          <a:prstGeom prst="rect">
            <a:avLst/>
          </a:prstGeom>
          <a:noFill/>
          <a:ln>
            <a:noFill/>
          </a:ln>
        </p:spPr>
        <p:txBody>
          <a:bodyPr spcFirstLastPara="1" wrap="square" lIns="121900" tIns="121900" rIns="121900" bIns="121900" anchor="t" anchorCtr="0">
            <a:spAutoFit/>
          </a:bodyPr>
          <a:lstStyle/>
          <a:p>
            <a:pPr marL="16933" marR="0" lvl="0" indent="0" algn="l" rtl="0">
              <a:lnSpc>
                <a:spcPct val="115000"/>
              </a:lnSpc>
              <a:spcBef>
                <a:spcPts val="133"/>
              </a:spcBef>
              <a:spcAft>
                <a:spcPts val="0"/>
              </a:spcAft>
              <a:buClr>
                <a:srgbClr val="000000"/>
              </a:buClr>
              <a:buSzPts val="2133"/>
              <a:buFont typeface="Arial"/>
              <a:buNone/>
            </a:pPr>
            <a:r>
              <a:rPr lang="en-US" sz="2133" b="0" i="0" u="none" strike="noStrike" cap="none">
                <a:solidFill>
                  <a:schemeClr val="dk2"/>
                </a:solidFill>
                <a:latin typeface="Arial"/>
                <a:ea typeface="Arial"/>
                <a:cs typeface="Arial"/>
                <a:sym typeface="Arial"/>
              </a:rPr>
              <a:t>Peserta mampu menjelaskan konsep dasar AI dengan benar dan mengidentifikasi pemanfaatan teknologi AI </a:t>
            </a:r>
            <a:endParaRPr sz="2133"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33"/>
              <a:buFont typeface="Arial"/>
              <a:buNone/>
            </a:pPr>
            <a:endParaRPr sz="2133" b="0" i="0" u="none" strike="noStrike" cap="none">
              <a:solidFill>
                <a:schemeClr val="dk2"/>
              </a:solidFill>
              <a:latin typeface="Arial"/>
              <a:ea typeface="Arial"/>
              <a:cs typeface="Arial"/>
              <a:sym typeface="Arial"/>
            </a:endParaRPr>
          </a:p>
        </p:txBody>
      </p:sp>
      <p:pic>
        <p:nvPicPr>
          <p:cNvPr id="121" name="Google Shape;121;p54"/>
          <p:cNvPicPr preferRelativeResize="0"/>
          <p:nvPr/>
        </p:nvPicPr>
        <p:blipFill rotWithShape="1">
          <a:blip r:embed="rId3">
            <a:alphaModFix/>
          </a:blip>
          <a:srcRect l="3933" r="3942"/>
          <a:stretch/>
        </p:blipFill>
        <p:spPr>
          <a:xfrm>
            <a:off x="10130269" y="-406400"/>
            <a:ext cx="2249200" cy="1223171"/>
          </a:xfrm>
          <a:prstGeom prst="rect">
            <a:avLst/>
          </a:prstGeom>
          <a:noFill/>
          <a:ln>
            <a:noFill/>
          </a:ln>
        </p:spPr>
      </p:pic>
      <p:sp>
        <p:nvSpPr>
          <p:cNvPr id="122" name="Google Shape;122;p54"/>
          <p:cNvSpPr txBox="1"/>
          <p:nvPr/>
        </p:nvSpPr>
        <p:spPr>
          <a:xfrm>
            <a:off x="231800" y="2439187"/>
            <a:ext cx="7306400" cy="763245"/>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2"/>
                </a:solidFill>
                <a:latin typeface="Arial"/>
                <a:ea typeface="Arial"/>
                <a:cs typeface="Arial"/>
                <a:sym typeface="Arial"/>
              </a:rPr>
              <a:t>Course SubTopics</a:t>
            </a:r>
            <a:endParaRPr sz="3200" b="1" i="0" u="none" strike="noStrike" cap="none">
              <a:solidFill>
                <a:schemeClr val="dk2"/>
              </a:solidFill>
              <a:latin typeface="Arial"/>
              <a:ea typeface="Arial"/>
              <a:cs typeface="Arial"/>
              <a:sym typeface="Arial"/>
            </a:endParaRPr>
          </a:p>
        </p:txBody>
      </p:sp>
      <p:sp>
        <p:nvSpPr>
          <p:cNvPr id="123" name="Google Shape;123;p54"/>
          <p:cNvSpPr txBox="1"/>
          <p:nvPr/>
        </p:nvSpPr>
        <p:spPr>
          <a:xfrm>
            <a:off x="252473" y="3066975"/>
            <a:ext cx="8719500" cy="2547600"/>
          </a:xfrm>
          <a:prstGeom prst="rect">
            <a:avLst/>
          </a:prstGeom>
          <a:noFill/>
          <a:ln>
            <a:noFill/>
          </a:ln>
        </p:spPr>
        <p:txBody>
          <a:bodyPr spcFirstLastPara="1" wrap="square" lIns="121900" tIns="121900" rIns="121900" bIns="121900" anchor="t" anchorCtr="0">
            <a:spAutoFit/>
          </a:bodyPr>
          <a:lstStyle/>
          <a:p>
            <a:pPr marL="397923" marR="0" lvl="0" indent="-380990" algn="l" rtl="0">
              <a:lnSpc>
                <a:spcPct val="115000"/>
              </a:lnSpc>
              <a:spcBef>
                <a:spcPts val="133"/>
              </a:spcBef>
              <a:spcAft>
                <a:spcPts val="0"/>
              </a:spcAft>
              <a:buClr>
                <a:srgbClr val="000000"/>
              </a:buClr>
              <a:buSzPts val="1200"/>
              <a:buFont typeface="Courier New"/>
              <a:buChar char="o"/>
            </a:pPr>
            <a:r>
              <a:rPr lang="en-US" sz="2133" b="0" i="0" u="none" strike="noStrike" cap="none">
                <a:solidFill>
                  <a:schemeClr val="dk2"/>
                </a:solidFill>
                <a:latin typeface="Arial"/>
                <a:ea typeface="Arial"/>
                <a:cs typeface="Arial"/>
                <a:sym typeface="Arial"/>
              </a:rPr>
              <a:t>Definisi Artificial Intelligence</a:t>
            </a:r>
            <a:endParaRPr sz="2133" b="0" i="0" u="none" strike="noStrike" cap="none">
              <a:solidFill>
                <a:schemeClr val="dk2"/>
              </a:solidFill>
              <a:latin typeface="Arial"/>
              <a:ea typeface="Arial"/>
              <a:cs typeface="Arial"/>
              <a:sym typeface="Arial"/>
            </a:endParaRPr>
          </a:p>
          <a:p>
            <a:pPr marL="397923" marR="0" lvl="0" indent="-380990" algn="l" rtl="0">
              <a:lnSpc>
                <a:spcPct val="115000"/>
              </a:lnSpc>
              <a:spcBef>
                <a:spcPts val="133"/>
              </a:spcBef>
              <a:spcAft>
                <a:spcPts val="0"/>
              </a:spcAft>
              <a:buClr>
                <a:srgbClr val="000000"/>
              </a:buClr>
              <a:buSzPts val="1200"/>
              <a:buFont typeface="Courier New"/>
              <a:buChar char="o"/>
            </a:pPr>
            <a:r>
              <a:rPr lang="en-US" sz="2133" b="0" i="0" u="none" strike="noStrike" cap="none">
                <a:solidFill>
                  <a:schemeClr val="dk2"/>
                </a:solidFill>
                <a:latin typeface="Arial"/>
                <a:ea typeface="Arial"/>
                <a:cs typeface="Arial"/>
                <a:sym typeface="Arial"/>
              </a:rPr>
              <a:t>Perancangan Intelligent Agent</a:t>
            </a:r>
            <a:endParaRPr sz="2133" b="0" i="0" u="none" strike="noStrike" cap="none">
              <a:solidFill>
                <a:schemeClr val="dk2"/>
              </a:solidFill>
              <a:latin typeface="Arial"/>
              <a:ea typeface="Arial"/>
              <a:cs typeface="Arial"/>
              <a:sym typeface="Arial"/>
            </a:endParaRPr>
          </a:p>
          <a:p>
            <a:pPr marL="397923" marR="0" lvl="0" indent="-380990" algn="l" rtl="0">
              <a:lnSpc>
                <a:spcPct val="115000"/>
              </a:lnSpc>
              <a:spcBef>
                <a:spcPts val="133"/>
              </a:spcBef>
              <a:spcAft>
                <a:spcPts val="0"/>
              </a:spcAft>
              <a:buClr>
                <a:srgbClr val="000000"/>
              </a:buClr>
              <a:buSzPts val="1200"/>
              <a:buFont typeface="Courier New"/>
              <a:buChar char="o"/>
            </a:pPr>
            <a:r>
              <a:rPr lang="en-US" sz="2133" b="0" i="0" u="none" strike="noStrike" cap="none">
                <a:solidFill>
                  <a:schemeClr val="dk2"/>
                </a:solidFill>
                <a:latin typeface="Arial"/>
                <a:ea typeface="Arial"/>
                <a:cs typeface="Arial"/>
                <a:sym typeface="Arial"/>
              </a:rPr>
              <a:t>Jenis Teknologi Artificial Intelligence</a:t>
            </a:r>
            <a:endParaRPr sz="2400" b="0" i="0" u="none" strike="noStrike" cap="none">
              <a:solidFill>
                <a:schemeClr val="dk2"/>
              </a:solidFill>
              <a:latin typeface="Arial"/>
              <a:ea typeface="Arial"/>
              <a:cs typeface="Arial"/>
              <a:sym typeface="Arial"/>
            </a:endParaRPr>
          </a:p>
          <a:p>
            <a:pPr marL="397923" marR="0" lvl="0" indent="-380990" algn="l" rtl="0">
              <a:lnSpc>
                <a:spcPct val="115000"/>
              </a:lnSpc>
              <a:spcBef>
                <a:spcPts val="133"/>
              </a:spcBef>
              <a:spcAft>
                <a:spcPts val="0"/>
              </a:spcAft>
              <a:buClr>
                <a:srgbClr val="000000"/>
              </a:buClr>
              <a:buSzPts val="1200"/>
              <a:buFont typeface="Courier New"/>
              <a:buChar char="o"/>
            </a:pPr>
            <a:r>
              <a:rPr lang="en-US" sz="2133" b="0" i="0" u="none" strike="noStrike" cap="none">
                <a:solidFill>
                  <a:schemeClr val="dk2"/>
                </a:solidFill>
                <a:latin typeface="Arial"/>
                <a:ea typeface="Arial"/>
                <a:cs typeface="Arial"/>
                <a:sym typeface="Arial"/>
              </a:rPr>
              <a:t>Perkembangan Teknologi Artificial Intelligence</a:t>
            </a:r>
            <a:endParaRPr sz="2400" b="0" i="0" u="none" strike="noStrike" cap="none">
              <a:solidFill>
                <a:schemeClr val="dk2"/>
              </a:solidFill>
              <a:latin typeface="Arial"/>
              <a:ea typeface="Arial"/>
              <a:cs typeface="Arial"/>
              <a:sym typeface="Arial"/>
            </a:endParaRPr>
          </a:p>
          <a:p>
            <a:pPr marL="397923" marR="0" lvl="0" indent="-380990" algn="l" rtl="0">
              <a:lnSpc>
                <a:spcPct val="115000"/>
              </a:lnSpc>
              <a:spcBef>
                <a:spcPts val="133"/>
              </a:spcBef>
              <a:spcAft>
                <a:spcPts val="0"/>
              </a:spcAft>
              <a:buClr>
                <a:srgbClr val="000000"/>
              </a:buClr>
              <a:buSzPts val="1200"/>
              <a:buFont typeface="Courier New"/>
              <a:buChar char="o"/>
            </a:pPr>
            <a:r>
              <a:rPr lang="en-US" sz="2133" b="0" i="0" u="none" strike="noStrike" cap="none">
                <a:solidFill>
                  <a:schemeClr val="dk2"/>
                </a:solidFill>
                <a:latin typeface="Arial"/>
                <a:ea typeface="Arial"/>
                <a:cs typeface="Arial"/>
                <a:sym typeface="Arial"/>
              </a:rPr>
              <a:t>Penerapan Teknologi Artificial Intelligence</a:t>
            </a:r>
            <a:endParaRPr sz="2400" b="0" i="0" u="none" strike="noStrike" cap="none">
              <a:solidFill>
                <a:schemeClr val="dk2"/>
              </a:solidFill>
              <a:latin typeface="Arial"/>
              <a:ea typeface="Arial"/>
              <a:cs typeface="Arial"/>
              <a:sym typeface="Arial"/>
            </a:endParaRPr>
          </a:p>
          <a:p>
            <a:pPr marL="397923" marR="0" lvl="0" indent="-380990" algn="l" rtl="0">
              <a:lnSpc>
                <a:spcPct val="115000"/>
              </a:lnSpc>
              <a:spcBef>
                <a:spcPts val="133"/>
              </a:spcBef>
              <a:spcAft>
                <a:spcPts val="0"/>
              </a:spcAft>
              <a:buClr>
                <a:srgbClr val="000000"/>
              </a:buClr>
              <a:buSzPts val="1200"/>
              <a:buFont typeface="Courier New"/>
              <a:buChar char="o"/>
            </a:pPr>
            <a:r>
              <a:rPr lang="en-US" sz="2133" b="0" i="0" u="none" strike="noStrike" cap="none">
                <a:solidFill>
                  <a:schemeClr val="dk2"/>
                </a:solidFill>
                <a:latin typeface="Arial"/>
                <a:ea typeface="Arial"/>
                <a:cs typeface="Arial"/>
                <a:sym typeface="Arial"/>
              </a:rPr>
              <a:t>Tantangan dalam Pengembangan Teknologi Artificial Intelligence</a:t>
            </a:r>
            <a:endParaRPr sz="2400" b="0" i="0" u="none" strike="noStrike" cap="none">
              <a:solidFill>
                <a:schemeClr val="dk2"/>
              </a:solidFill>
              <a:latin typeface="Arial"/>
              <a:ea typeface="Arial"/>
              <a:cs typeface="Arial"/>
              <a:sym typeface="Arial"/>
            </a:endParaRPr>
          </a:p>
        </p:txBody>
      </p:sp>
      <p:sp>
        <p:nvSpPr>
          <p:cNvPr id="124" name="Google Shape;124;p54"/>
          <p:cNvSpPr txBox="1"/>
          <p:nvPr/>
        </p:nvSpPr>
        <p:spPr>
          <a:xfrm>
            <a:off x="0" y="0"/>
            <a:ext cx="3000000" cy="384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Arial"/>
                <a:ea typeface="Arial"/>
                <a:cs typeface="Arial"/>
                <a:sym typeface="Arial"/>
              </a:rPr>
              <a:t>4</a:t>
            </a:fld>
            <a:endParaRPr sz="1300" b="0" i="0" u="none" strike="noStrike" cap="none">
              <a:solidFill>
                <a:schemeClr val="dk1"/>
              </a:solidFill>
              <a:latin typeface="Arial"/>
              <a:ea typeface="Arial"/>
              <a:cs typeface="Arial"/>
              <a:sym typeface="Arial"/>
            </a:endParaRPr>
          </a:p>
        </p:txBody>
      </p:sp>
      <p:sp>
        <p:nvSpPr>
          <p:cNvPr id="125" name="Google Shape;125;p54"/>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7"/>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Statistical based Knowledge Based System</a:t>
            </a:r>
            <a:endParaRPr/>
          </a:p>
        </p:txBody>
      </p:sp>
      <p:sp>
        <p:nvSpPr>
          <p:cNvPr id="635" name="Google Shape;635;p97"/>
          <p:cNvSpPr txBox="1">
            <a:spLocks noGrp="1"/>
          </p:cNvSpPr>
          <p:nvPr>
            <p:ph type="body" idx="1"/>
          </p:nvPr>
        </p:nvSpPr>
        <p:spPr>
          <a:xfrm>
            <a:off x="525162" y="1960605"/>
            <a:ext cx="10645346" cy="4131167"/>
          </a:xfrm>
          <a:prstGeom prst="rect">
            <a:avLst/>
          </a:prstGeom>
          <a:noFill/>
          <a:ln>
            <a:noFill/>
          </a:ln>
        </p:spPr>
        <p:txBody>
          <a:bodyPr spcFirstLastPara="1" wrap="square" lIns="91425" tIns="45700" rIns="91425" bIns="45700" anchor="t" anchorCtr="0">
            <a:normAutofit/>
          </a:bodyPr>
          <a:lstStyle/>
          <a:p>
            <a:pPr marL="457200" lvl="0" indent="-349250" algn="just" rtl="0">
              <a:lnSpc>
                <a:spcPct val="100000"/>
              </a:lnSpc>
              <a:spcBef>
                <a:spcPts val="0"/>
              </a:spcBef>
              <a:spcAft>
                <a:spcPts val="0"/>
              </a:spcAft>
              <a:buClr>
                <a:schemeClr val="dk2"/>
              </a:buClr>
              <a:buSzPts val="1900"/>
              <a:buChar char="•"/>
            </a:pPr>
            <a:r>
              <a:rPr lang="en-US" sz="1900" b="1">
                <a:solidFill>
                  <a:schemeClr val="dk2"/>
                </a:solidFill>
                <a:latin typeface="Arial"/>
                <a:ea typeface="Arial"/>
                <a:cs typeface="Arial"/>
                <a:sym typeface="Arial"/>
              </a:rPr>
              <a:t>Learning Agent</a:t>
            </a:r>
            <a:endParaRPr sz="1900" b="1">
              <a:solidFill>
                <a:schemeClr val="dk2"/>
              </a:solidFill>
              <a:latin typeface="Arial"/>
              <a:ea typeface="Arial"/>
              <a:cs typeface="Arial"/>
              <a:sym typeface="Arial"/>
            </a:endParaRPr>
          </a:p>
          <a:p>
            <a:pPr marL="914400" lvl="1" indent="-323850" algn="just" rtl="0">
              <a:lnSpc>
                <a:spcPct val="100000"/>
              </a:lnSpc>
              <a:spcBef>
                <a:spcPts val="0"/>
              </a:spcBef>
              <a:spcAft>
                <a:spcPts val="0"/>
              </a:spcAft>
              <a:buClr>
                <a:schemeClr val="dk2"/>
              </a:buClr>
              <a:buSzPts val="1900"/>
              <a:buChar char="•"/>
            </a:pPr>
            <a:r>
              <a:rPr lang="en-US" sz="1900">
                <a:solidFill>
                  <a:schemeClr val="dk2"/>
                </a:solidFill>
                <a:latin typeface="Arial"/>
                <a:ea typeface="Arial"/>
                <a:cs typeface="Arial"/>
                <a:sym typeface="Arial"/>
              </a:rPr>
              <a:t>Changes in the system that are adaptive in the sense that they enable the system to do the task or tasks drawn from the same population more efficiently and more effectively the next time</a:t>
            </a:r>
            <a:endParaRPr sz="1900">
              <a:solidFill>
                <a:schemeClr val="dk2"/>
              </a:solidFill>
              <a:latin typeface="Arial"/>
              <a:ea typeface="Arial"/>
              <a:cs typeface="Arial"/>
              <a:sym typeface="Arial"/>
            </a:endParaRPr>
          </a:p>
          <a:p>
            <a:pPr marL="457200" lvl="0" indent="-349250" algn="just" rtl="0">
              <a:lnSpc>
                <a:spcPct val="100000"/>
              </a:lnSpc>
              <a:spcBef>
                <a:spcPts val="0"/>
              </a:spcBef>
              <a:spcAft>
                <a:spcPts val="0"/>
              </a:spcAft>
              <a:buClr>
                <a:schemeClr val="dk2"/>
              </a:buClr>
              <a:buSzPts val="1900"/>
              <a:buChar char="•"/>
            </a:pPr>
            <a:r>
              <a:rPr lang="en-US" sz="1900" b="1">
                <a:solidFill>
                  <a:schemeClr val="dk2"/>
                </a:solidFill>
                <a:latin typeface="Arial"/>
                <a:ea typeface="Arial"/>
                <a:cs typeface="Arial"/>
                <a:sym typeface="Arial"/>
              </a:rPr>
              <a:t>Why need learning?</a:t>
            </a:r>
            <a:endParaRPr sz="1900" b="1">
              <a:solidFill>
                <a:schemeClr val="dk2"/>
              </a:solidFill>
              <a:latin typeface="Arial"/>
              <a:ea typeface="Arial"/>
              <a:cs typeface="Arial"/>
              <a:sym typeface="Arial"/>
            </a:endParaRPr>
          </a:p>
          <a:p>
            <a:pPr marL="914400" lvl="1" indent="-323850" algn="just" rtl="0">
              <a:lnSpc>
                <a:spcPct val="100000"/>
              </a:lnSpc>
              <a:spcBef>
                <a:spcPts val="0"/>
              </a:spcBef>
              <a:spcAft>
                <a:spcPts val="0"/>
              </a:spcAft>
              <a:buClr>
                <a:schemeClr val="dk2"/>
              </a:buClr>
              <a:buSzPts val="1900"/>
              <a:buChar char="•"/>
            </a:pPr>
            <a:r>
              <a:rPr lang="en-US" sz="1900">
                <a:solidFill>
                  <a:schemeClr val="dk2"/>
                </a:solidFill>
                <a:latin typeface="Arial"/>
                <a:ea typeface="Arial"/>
                <a:cs typeface="Arial"/>
                <a:sym typeface="Arial"/>
              </a:rPr>
              <a:t>Learning is essential for unknown environment</a:t>
            </a:r>
            <a:endParaRPr sz="1900">
              <a:solidFill>
                <a:schemeClr val="dk2"/>
              </a:solidFill>
              <a:latin typeface="Arial"/>
              <a:ea typeface="Arial"/>
              <a:cs typeface="Arial"/>
              <a:sym typeface="Arial"/>
            </a:endParaRPr>
          </a:p>
          <a:p>
            <a:pPr marL="1371600" lvl="2" indent="-323850" algn="just" rtl="0">
              <a:lnSpc>
                <a:spcPct val="100000"/>
              </a:lnSpc>
              <a:spcBef>
                <a:spcPts val="0"/>
              </a:spcBef>
              <a:spcAft>
                <a:spcPts val="0"/>
              </a:spcAft>
              <a:buClr>
                <a:schemeClr val="dk2"/>
              </a:buClr>
              <a:buSzPts val="1900"/>
              <a:buChar char="•"/>
            </a:pPr>
            <a:r>
              <a:rPr lang="en-US" sz="1900">
                <a:solidFill>
                  <a:schemeClr val="dk2"/>
                </a:solidFill>
                <a:latin typeface="Arial"/>
                <a:ea typeface="Arial"/>
                <a:cs typeface="Arial"/>
                <a:sym typeface="Arial"/>
              </a:rPr>
              <a:t>i.e., when designer lacks omniscience, agent doesn’t know world dynamic</a:t>
            </a:r>
            <a:endParaRPr sz="1900">
              <a:solidFill>
                <a:schemeClr val="dk2"/>
              </a:solidFill>
              <a:latin typeface="Arial"/>
              <a:ea typeface="Arial"/>
              <a:cs typeface="Arial"/>
              <a:sym typeface="Arial"/>
            </a:endParaRPr>
          </a:p>
          <a:p>
            <a:pPr marL="914400" lvl="1" indent="-323850" algn="just" rtl="0">
              <a:lnSpc>
                <a:spcPct val="100000"/>
              </a:lnSpc>
              <a:spcBef>
                <a:spcPts val="0"/>
              </a:spcBef>
              <a:spcAft>
                <a:spcPts val="0"/>
              </a:spcAft>
              <a:buClr>
                <a:schemeClr val="dk2"/>
              </a:buClr>
              <a:buSzPts val="1900"/>
              <a:buChar char="•"/>
            </a:pPr>
            <a:r>
              <a:rPr lang="en-US" sz="1900">
                <a:solidFill>
                  <a:schemeClr val="dk2"/>
                </a:solidFill>
                <a:latin typeface="Arial"/>
                <a:ea typeface="Arial"/>
                <a:cs typeface="Arial"/>
                <a:sym typeface="Arial"/>
              </a:rPr>
              <a:t>Learning is useful as a system construction method</a:t>
            </a:r>
            <a:endParaRPr sz="1900">
              <a:solidFill>
                <a:schemeClr val="dk2"/>
              </a:solidFill>
              <a:latin typeface="Arial"/>
              <a:ea typeface="Arial"/>
              <a:cs typeface="Arial"/>
              <a:sym typeface="Arial"/>
            </a:endParaRPr>
          </a:p>
          <a:p>
            <a:pPr marL="1371600" lvl="2" indent="-323850" algn="just" rtl="0">
              <a:lnSpc>
                <a:spcPct val="100000"/>
              </a:lnSpc>
              <a:spcBef>
                <a:spcPts val="0"/>
              </a:spcBef>
              <a:spcAft>
                <a:spcPts val="0"/>
              </a:spcAft>
              <a:buClr>
                <a:schemeClr val="dk2"/>
              </a:buClr>
              <a:buSzPts val="1900"/>
              <a:buChar char="•"/>
            </a:pPr>
            <a:r>
              <a:rPr lang="en-US" sz="1900">
                <a:solidFill>
                  <a:schemeClr val="dk2"/>
                </a:solidFill>
                <a:latin typeface="Arial"/>
                <a:ea typeface="Arial"/>
                <a:cs typeface="Arial"/>
                <a:sym typeface="Arial"/>
              </a:rPr>
              <a:t>i.e., expose the agent to reality rather than trying to write it down</a:t>
            </a:r>
            <a:endParaRPr sz="1900">
              <a:solidFill>
                <a:schemeClr val="dk2"/>
              </a:solidFill>
              <a:latin typeface="Arial"/>
              <a:ea typeface="Arial"/>
              <a:cs typeface="Arial"/>
              <a:sym typeface="Arial"/>
            </a:endParaRPr>
          </a:p>
          <a:p>
            <a:pPr marL="914400" lvl="1" indent="-323850" algn="just" rtl="0">
              <a:lnSpc>
                <a:spcPct val="100000"/>
              </a:lnSpc>
              <a:spcBef>
                <a:spcPts val="0"/>
              </a:spcBef>
              <a:spcAft>
                <a:spcPts val="0"/>
              </a:spcAft>
              <a:buClr>
                <a:schemeClr val="dk2"/>
              </a:buClr>
              <a:buSzPts val="1900"/>
              <a:buChar char="•"/>
            </a:pPr>
            <a:r>
              <a:rPr lang="en-US" sz="1900">
                <a:solidFill>
                  <a:schemeClr val="dk2"/>
                </a:solidFill>
                <a:latin typeface="Arial"/>
                <a:ea typeface="Arial"/>
                <a:cs typeface="Arial"/>
                <a:sym typeface="Arial"/>
              </a:rPr>
              <a:t>Learning modifies the agent’s decision mechanism to improve performance</a:t>
            </a:r>
            <a:endParaRPr sz="1900">
              <a:solidFill>
                <a:schemeClr val="dk2"/>
              </a:solidFill>
              <a:latin typeface="Arial"/>
              <a:ea typeface="Arial"/>
              <a:cs typeface="Arial"/>
              <a:sym typeface="Arial"/>
            </a:endParaRPr>
          </a:p>
          <a:p>
            <a:pPr marL="1371600" lvl="2" indent="-323850" algn="just" rtl="0">
              <a:lnSpc>
                <a:spcPct val="100000"/>
              </a:lnSpc>
              <a:spcBef>
                <a:spcPts val="0"/>
              </a:spcBef>
              <a:spcAft>
                <a:spcPts val="0"/>
              </a:spcAft>
              <a:buClr>
                <a:schemeClr val="dk2"/>
              </a:buClr>
              <a:buSzPts val="1900"/>
              <a:buChar char="•"/>
            </a:pPr>
            <a:r>
              <a:rPr lang="en-US" sz="1900">
                <a:solidFill>
                  <a:schemeClr val="dk2"/>
                </a:solidFill>
                <a:latin typeface="Arial"/>
                <a:ea typeface="Arial"/>
                <a:cs typeface="Arial"/>
                <a:sym typeface="Arial"/>
              </a:rPr>
              <a:t>Learning from observations, feedback for improving the agent’s ability to act in the future</a:t>
            </a:r>
            <a:endParaRPr sz="1900">
              <a:solidFill>
                <a:schemeClr val="dk2"/>
              </a:solidFill>
              <a:latin typeface="Arial"/>
              <a:ea typeface="Arial"/>
              <a:cs typeface="Arial"/>
              <a:sym typeface="Arial"/>
            </a:endParaRPr>
          </a:p>
        </p:txBody>
      </p:sp>
      <p:sp>
        <p:nvSpPr>
          <p:cNvPr id="636" name="Google Shape;636;p97"/>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8"/>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Taxi Driver as Learning Agent</a:t>
            </a:r>
            <a:endParaRPr/>
          </a:p>
        </p:txBody>
      </p:sp>
      <p:sp>
        <p:nvSpPr>
          <p:cNvPr id="642" name="Google Shape;642;p98"/>
          <p:cNvSpPr txBox="1"/>
          <p:nvPr/>
        </p:nvSpPr>
        <p:spPr>
          <a:xfrm>
            <a:off x="3957775" y="1960598"/>
            <a:ext cx="6961200" cy="2997600"/>
          </a:xfrm>
          <a:prstGeom prst="rect">
            <a:avLst/>
          </a:prstGeom>
          <a:noFill/>
          <a:ln>
            <a:noFill/>
          </a:ln>
        </p:spPr>
        <p:txBody>
          <a:bodyPr spcFirstLastPara="1" wrap="square" lIns="91425" tIns="91425" rIns="91425" bIns="91425" anchor="t" anchorCtr="0">
            <a:noAutofit/>
          </a:bodyPr>
          <a:lstStyle/>
          <a:p>
            <a:pPr marL="457200" marR="0" lvl="0" indent="-374650" algn="just" rtl="0">
              <a:lnSpc>
                <a:spcPct val="100000"/>
              </a:lnSpc>
              <a:spcBef>
                <a:spcPts val="0"/>
              </a:spcBef>
              <a:spcAft>
                <a:spcPts val="0"/>
              </a:spcAft>
              <a:buClr>
                <a:schemeClr val="dk2"/>
              </a:buClr>
              <a:buSzPts val="2300"/>
              <a:buFont typeface="Arial"/>
              <a:buChar char="•"/>
            </a:pPr>
            <a:r>
              <a:rPr lang="en-US" sz="2300" b="1" i="0" u="none" strike="noStrike" cap="none">
                <a:solidFill>
                  <a:schemeClr val="dk2"/>
                </a:solidFill>
                <a:latin typeface="Arial"/>
                <a:ea typeface="Arial"/>
                <a:cs typeface="Arial"/>
                <a:sym typeface="Arial"/>
              </a:rPr>
              <a:t>Brake decision</a:t>
            </a:r>
            <a:endParaRPr sz="2300" b="1"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Whether to push the </a:t>
            </a:r>
            <a:r>
              <a:rPr lang="en-US" sz="2300" b="1" i="0" u="none" strike="noStrike" cap="none">
                <a:solidFill>
                  <a:schemeClr val="dk2"/>
                </a:solidFill>
                <a:latin typeface="Arial"/>
                <a:ea typeface="Arial"/>
                <a:cs typeface="Arial"/>
                <a:sym typeface="Arial"/>
              </a:rPr>
              <a:t>brake </a:t>
            </a:r>
            <a:r>
              <a:rPr lang="en-US" sz="2300" b="0" i="0" u="none" strike="noStrike" cap="none">
                <a:solidFill>
                  <a:schemeClr val="dk2"/>
                </a:solidFill>
                <a:latin typeface="Arial"/>
                <a:ea typeface="Arial"/>
                <a:cs typeface="Arial"/>
                <a:sym typeface="Arial"/>
              </a:rPr>
              <a:t>or not based on the </a:t>
            </a:r>
            <a:r>
              <a:rPr lang="en-US" sz="2300" b="1" i="0" u="none" strike="noStrike" cap="none">
                <a:solidFill>
                  <a:schemeClr val="dk2"/>
                </a:solidFill>
                <a:latin typeface="Arial"/>
                <a:ea typeface="Arial"/>
                <a:cs typeface="Arial"/>
                <a:sym typeface="Arial"/>
              </a:rPr>
              <a:t>current state</a:t>
            </a:r>
            <a:endParaRPr sz="2300" b="0"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Feedback: instructor shouts </a:t>
            </a:r>
            <a:endParaRPr sz="2300" b="0" i="0" u="none" strike="noStrike" cap="none">
              <a:solidFill>
                <a:schemeClr val="dk2"/>
              </a:solidFill>
              <a:latin typeface="Arial"/>
              <a:ea typeface="Arial"/>
              <a:cs typeface="Arial"/>
              <a:sym typeface="Arial"/>
            </a:endParaRPr>
          </a:p>
          <a:p>
            <a:pPr marL="457200" marR="0" lvl="0" indent="-374650" algn="just" rtl="0">
              <a:lnSpc>
                <a:spcPct val="100000"/>
              </a:lnSpc>
              <a:spcBef>
                <a:spcPts val="0"/>
              </a:spcBef>
              <a:spcAft>
                <a:spcPts val="0"/>
              </a:spcAft>
              <a:buClr>
                <a:schemeClr val="dk2"/>
              </a:buClr>
              <a:buSzPts val="2300"/>
              <a:buFont typeface="Arial"/>
              <a:buChar char="•"/>
            </a:pPr>
            <a:r>
              <a:rPr lang="en-US" sz="2300" b="1" i="0" u="none" strike="noStrike" cap="none">
                <a:solidFill>
                  <a:schemeClr val="dk2"/>
                </a:solidFill>
                <a:latin typeface="Arial"/>
                <a:ea typeface="Arial"/>
                <a:cs typeface="Arial"/>
                <a:sym typeface="Arial"/>
              </a:rPr>
              <a:t>Buses recognition</a:t>
            </a:r>
            <a:endParaRPr sz="2300" b="1"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Input: image from camera</a:t>
            </a:r>
            <a:endParaRPr sz="2300" b="0"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Output: whether it is a bus or not</a:t>
            </a:r>
            <a:endParaRPr sz="2300" b="0" i="0" u="none" strike="noStrike" cap="none">
              <a:solidFill>
                <a:schemeClr val="dk2"/>
              </a:solidFill>
              <a:latin typeface="Arial"/>
              <a:ea typeface="Arial"/>
              <a:cs typeface="Arial"/>
              <a:sym typeface="Arial"/>
            </a:endParaRPr>
          </a:p>
          <a:p>
            <a:pPr marL="914400" marR="0" lvl="1" indent="-349250" algn="just" rtl="0">
              <a:lnSpc>
                <a:spcPct val="100000"/>
              </a:lnSpc>
              <a:spcBef>
                <a:spcPts val="0"/>
              </a:spcBef>
              <a:spcAft>
                <a:spcPts val="0"/>
              </a:spcAft>
              <a:buClr>
                <a:schemeClr val="dk2"/>
              </a:buClr>
              <a:buSzPts val="2300"/>
              <a:buFont typeface="Arial"/>
              <a:buChar char="•"/>
            </a:pPr>
            <a:r>
              <a:rPr lang="en-US" sz="2300" b="0" i="0" u="none" strike="noStrike" cap="none">
                <a:solidFill>
                  <a:schemeClr val="dk2"/>
                </a:solidFill>
                <a:latin typeface="Arial"/>
                <a:ea typeface="Arial"/>
                <a:cs typeface="Arial"/>
                <a:sym typeface="Arial"/>
              </a:rPr>
              <a:t>Feedback: labeling bus images</a:t>
            </a:r>
            <a:endParaRPr sz="2300" b="0" i="0" u="none" strike="noStrike" cap="none">
              <a:solidFill>
                <a:schemeClr val="dk2"/>
              </a:solidFill>
              <a:latin typeface="Arial"/>
              <a:ea typeface="Arial"/>
              <a:cs typeface="Arial"/>
              <a:sym typeface="Arial"/>
            </a:endParaRPr>
          </a:p>
        </p:txBody>
      </p:sp>
      <p:pic>
        <p:nvPicPr>
          <p:cNvPr id="643" name="Google Shape;643;p98"/>
          <p:cNvPicPr preferRelativeResize="0"/>
          <p:nvPr/>
        </p:nvPicPr>
        <p:blipFill rotWithShape="1">
          <a:blip r:embed="rId3">
            <a:alphaModFix/>
          </a:blip>
          <a:srcRect/>
          <a:stretch/>
        </p:blipFill>
        <p:spPr>
          <a:xfrm>
            <a:off x="525161" y="1960604"/>
            <a:ext cx="2893899" cy="2285899"/>
          </a:xfrm>
          <a:prstGeom prst="rect">
            <a:avLst/>
          </a:prstGeom>
          <a:noFill/>
          <a:ln>
            <a:noFill/>
          </a:ln>
        </p:spPr>
      </p:pic>
      <p:pic>
        <p:nvPicPr>
          <p:cNvPr id="644" name="Google Shape;644;p98"/>
          <p:cNvPicPr preferRelativeResize="0"/>
          <p:nvPr/>
        </p:nvPicPr>
        <p:blipFill rotWithShape="1">
          <a:blip r:embed="rId4">
            <a:alphaModFix/>
          </a:blip>
          <a:srcRect/>
          <a:stretch/>
        </p:blipFill>
        <p:spPr>
          <a:xfrm>
            <a:off x="525160" y="4422974"/>
            <a:ext cx="2893899" cy="1668798"/>
          </a:xfrm>
          <a:prstGeom prst="rect">
            <a:avLst/>
          </a:prstGeom>
          <a:noFill/>
          <a:ln>
            <a:noFill/>
          </a:ln>
        </p:spPr>
      </p:pic>
      <p:sp>
        <p:nvSpPr>
          <p:cNvPr id="645" name="Google Shape;645;p98"/>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animEffect transition="in" filter="fade">
                                      <p:cBhvr>
                                        <p:cTn id="7" dur="500"/>
                                        <p:tgtEl>
                                          <p:spTgt spid="6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2">
                                            <p:txEl>
                                              <p:pRg st="1" end="1"/>
                                            </p:txEl>
                                          </p:spTgt>
                                        </p:tgtEl>
                                        <p:attrNameLst>
                                          <p:attrName>style.visibility</p:attrName>
                                        </p:attrNameLst>
                                      </p:cBhvr>
                                      <p:to>
                                        <p:strVal val="visible"/>
                                      </p:to>
                                    </p:set>
                                    <p:animEffect transition="in" filter="fade">
                                      <p:cBhvr>
                                        <p:cTn id="12" dur="500"/>
                                        <p:tgtEl>
                                          <p:spTgt spid="6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2">
                                            <p:txEl>
                                              <p:pRg st="2" end="2"/>
                                            </p:txEl>
                                          </p:spTgt>
                                        </p:tgtEl>
                                        <p:attrNameLst>
                                          <p:attrName>style.visibility</p:attrName>
                                        </p:attrNameLst>
                                      </p:cBhvr>
                                      <p:to>
                                        <p:strVal val="visible"/>
                                      </p:to>
                                    </p:set>
                                    <p:animEffect transition="in" filter="fade">
                                      <p:cBhvr>
                                        <p:cTn id="17" dur="500"/>
                                        <p:tgtEl>
                                          <p:spTgt spid="6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2">
                                            <p:txEl>
                                              <p:pRg st="3" end="3"/>
                                            </p:txEl>
                                          </p:spTgt>
                                        </p:tgtEl>
                                        <p:attrNameLst>
                                          <p:attrName>style.visibility</p:attrName>
                                        </p:attrNameLst>
                                      </p:cBhvr>
                                      <p:to>
                                        <p:strVal val="visible"/>
                                      </p:to>
                                    </p:set>
                                    <p:animEffect transition="in" filter="fade">
                                      <p:cBhvr>
                                        <p:cTn id="22" dur="500"/>
                                        <p:tgtEl>
                                          <p:spTgt spid="6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2">
                                            <p:txEl>
                                              <p:pRg st="4" end="4"/>
                                            </p:txEl>
                                          </p:spTgt>
                                        </p:tgtEl>
                                        <p:attrNameLst>
                                          <p:attrName>style.visibility</p:attrName>
                                        </p:attrNameLst>
                                      </p:cBhvr>
                                      <p:to>
                                        <p:strVal val="visible"/>
                                      </p:to>
                                    </p:set>
                                    <p:animEffect transition="in" filter="fade">
                                      <p:cBhvr>
                                        <p:cTn id="27" dur="500"/>
                                        <p:tgtEl>
                                          <p:spTgt spid="6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2">
                                            <p:txEl>
                                              <p:pRg st="5" end="5"/>
                                            </p:txEl>
                                          </p:spTgt>
                                        </p:tgtEl>
                                        <p:attrNameLst>
                                          <p:attrName>style.visibility</p:attrName>
                                        </p:attrNameLst>
                                      </p:cBhvr>
                                      <p:to>
                                        <p:strVal val="visible"/>
                                      </p:to>
                                    </p:set>
                                    <p:animEffect transition="in" filter="fade">
                                      <p:cBhvr>
                                        <p:cTn id="32" dur="500"/>
                                        <p:tgtEl>
                                          <p:spTgt spid="6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2">
                                            <p:txEl>
                                              <p:pRg st="6" end="6"/>
                                            </p:txEl>
                                          </p:spTgt>
                                        </p:tgtEl>
                                        <p:attrNameLst>
                                          <p:attrName>style.visibility</p:attrName>
                                        </p:attrNameLst>
                                      </p:cBhvr>
                                      <p:to>
                                        <p:strVal val="visible"/>
                                      </p:to>
                                    </p:set>
                                    <p:animEffect transition="in" filter="fade">
                                      <p:cBhvr>
                                        <p:cTn id="37" dur="500"/>
                                        <p:tgtEl>
                                          <p:spTgt spid="6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9"/>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Learning Type</a:t>
            </a:r>
            <a:endParaRPr/>
          </a:p>
        </p:txBody>
      </p:sp>
      <p:pic>
        <p:nvPicPr>
          <p:cNvPr id="651" name="Google Shape;651;p99" descr="A screenshot of a cell phone&#10;&#10;Description automatically generated"/>
          <p:cNvPicPr preferRelativeResize="0"/>
          <p:nvPr/>
        </p:nvPicPr>
        <p:blipFill rotWithShape="1">
          <a:blip r:embed="rId3">
            <a:alphaModFix/>
          </a:blip>
          <a:srcRect/>
          <a:stretch/>
        </p:blipFill>
        <p:spPr>
          <a:xfrm>
            <a:off x="841181" y="1960605"/>
            <a:ext cx="5220181" cy="3732428"/>
          </a:xfrm>
          <a:prstGeom prst="rect">
            <a:avLst/>
          </a:prstGeom>
          <a:noFill/>
          <a:ln>
            <a:noFill/>
          </a:ln>
        </p:spPr>
      </p:pic>
      <p:grpSp>
        <p:nvGrpSpPr>
          <p:cNvPr id="652" name="Google Shape;652;p99"/>
          <p:cNvGrpSpPr/>
          <p:nvPr/>
        </p:nvGrpSpPr>
        <p:grpSpPr>
          <a:xfrm>
            <a:off x="6796463" y="2204747"/>
            <a:ext cx="3639624" cy="3638817"/>
            <a:chOff x="0" y="35925"/>
            <a:chExt cx="3235764" cy="3281040"/>
          </a:xfrm>
        </p:grpSpPr>
        <p:sp>
          <p:nvSpPr>
            <p:cNvPr id="653" name="Google Shape;653;p99"/>
            <p:cNvSpPr/>
            <p:nvPr/>
          </p:nvSpPr>
          <p:spPr>
            <a:xfrm>
              <a:off x="0" y="35925"/>
              <a:ext cx="3235764" cy="580320"/>
            </a:xfrm>
            <a:prstGeom prst="roundRect">
              <a:avLst>
                <a:gd name="adj" fmla="val 16667"/>
              </a:avLst>
            </a:prstGeom>
            <a:solidFill>
              <a:srgbClr val="2D61B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54" name="Google Shape;654;p99"/>
            <p:cNvSpPr txBox="1"/>
            <p:nvPr/>
          </p:nvSpPr>
          <p:spPr>
            <a:xfrm>
              <a:off x="28329" y="64254"/>
              <a:ext cx="3179106" cy="523662"/>
            </a:xfrm>
            <a:prstGeom prst="rect">
              <a:avLst/>
            </a:prstGeom>
            <a:noFill/>
            <a:ln>
              <a:noFill/>
            </a:ln>
          </p:spPr>
          <p:txBody>
            <a:bodyPr spcFirstLastPara="1" wrap="square" lIns="53325" tIns="53325" rIns="53325" bIns="5332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Unsupervised Learning (no feedback)</a:t>
              </a:r>
              <a:endParaRPr sz="1400" b="0" i="0" u="none" strike="noStrike" cap="none">
                <a:solidFill>
                  <a:schemeClr val="lt1"/>
                </a:solidFill>
                <a:latin typeface="Arial"/>
                <a:ea typeface="Arial"/>
                <a:cs typeface="Arial"/>
                <a:sym typeface="Arial"/>
              </a:endParaRPr>
            </a:p>
          </p:txBody>
        </p:sp>
        <p:sp>
          <p:nvSpPr>
            <p:cNvPr id="655" name="Google Shape;655;p99"/>
            <p:cNvSpPr/>
            <p:nvPr/>
          </p:nvSpPr>
          <p:spPr>
            <a:xfrm>
              <a:off x="0" y="616245"/>
              <a:ext cx="3235764" cy="513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56" name="Google Shape;656;p99"/>
            <p:cNvSpPr txBox="1"/>
            <p:nvPr/>
          </p:nvSpPr>
          <p:spPr>
            <a:xfrm>
              <a:off x="0" y="616245"/>
              <a:ext cx="3235764" cy="513360"/>
            </a:xfrm>
            <a:prstGeom prst="rect">
              <a:avLst/>
            </a:prstGeom>
            <a:noFill/>
            <a:ln>
              <a:noFill/>
            </a:ln>
          </p:spPr>
          <p:txBody>
            <a:bodyPr spcFirstLastPara="1" wrap="square" lIns="102725" tIns="13950" rIns="78225" bIns="13950" anchor="t" anchorCtr="0">
              <a:noAutofit/>
            </a:bodyPr>
            <a:lstStyle/>
            <a:p>
              <a:pPr marL="57150" marR="0" lvl="1" indent="-69850" algn="l" rtl="0">
                <a:lnSpc>
                  <a:spcPct val="9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Given set of examples without label, detect potentially useful clusters of input examples, e.g: customer clustering</a:t>
              </a:r>
              <a:endParaRPr sz="1100" b="0" i="0" u="none" strike="noStrike" cap="none">
                <a:solidFill>
                  <a:srgbClr val="000000"/>
                </a:solidFill>
                <a:latin typeface="Arial"/>
                <a:ea typeface="Arial"/>
                <a:cs typeface="Arial"/>
                <a:sym typeface="Arial"/>
              </a:endParaRPr>
            </a:p>
          </p:txBody>
        </p:sp>
        <p:sp>
          <p:nvSpPr>
            <p:cNvPr id="657" name="Google Shape;657;p99"/>
            <p:cNvSpPr/>
            <p:nvPr/>
          </p:nvSpPr>
          <p:spPr>
            <a:xfrm>
              <a:off x="0" y="1129605"/>
              <a:ext cx="3235764" cy="580320"/>
            </a:xfrm>
            <a:prstGeom prst="roundRect">
              <a:avLst>
                <a:gd name="adj" fmla="val 16667"/>
              </a:avLst>
            </a:prstGeom>
            <a:solidFill>
              <a:srgbClr val="7E9EE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58" name="Google Shape;658;p99"/>
            <p:cNvSpPr txBox="1"/>
            <p:nvPr/>
          </p:nvSpPr>
          <p:spPr>
            <a:xfrm>
              <a:off x="28329" y="1157934"/>
              <a:ext cx="3179106" cy="523662"/>
            </a:xfrm>
            <a:prstGeom prst="rect">
              <a:avLst/>
            </a:prstGeom>
            <a:noFill/>
            <a:ln>
              <a:noFill/>
            </a:ln>
          </p:spPr>
          <p:txBody>
            <a:bodyPr spcFirstLastPara="1" wrap="square" lIns="53325" tIns="53325" rIns="53325" bIns="5332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Supervised Learning</a:t>
              </a:r>
              <a:endParaRPr sz="1400" b="0" i="0" u="none" strike="noStrike" cap="none">
                <a:solidFill>
                  <a:schemeClr val="lt1"/>
                </a:solidFill>
                <a:latin typeface="Arial"/>
                <a:ea typeface="Arial"/>
                <a:cs typeface="Arial"/>
                <a:sym typeface="Arial"/>
              </a:endParaRPr>
            </a:p>
          </p:txBody>
        </p:sp>
        <p:sp>
          <p:nvSpPr>
            <p:cNvPr id="659" name="Google Shape;659;p99"/>
            <p:cNvSpPr/>
            <p:nvPr/>
          </p:nvSpPr>
          <p:spPr>
            <a:xfrm>
              <a:off x="0" y="1709925"/>
              <a:ext cx="3235764" cy="513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60" name="Google Shape;660;p99"/>
            <p:cNvSpPr txBox="1"/>
            <p:nvPr/>
          </p:nvSpPr>
          <p:spPr>
            <a:xfrm>
              <a:off x="0" y="1709925"/>
              <a:ext cx="3235764" cy="513360"/>
            </a:xfrm>
            <a:prstGeom prst="rect">
              <a:avLst/>
            </a:prstGeom>
            <a:noFill/>
            <a:ln>
              <a:noFill/>
            </a:ln>
          </p:spPr>
          <p:txBody>
            <a:bodyPr spcFirstLastPara="1" wrap="square" lIns="102725" tIns="13950" rIns="78225" bIns="13950" anchor="t" anchorCtr="0">
              <a:noAutofit/>
            </a:bodyPr>
            <a:lstStyle/>
            <a:p>
              <a:pPr marL="57150" marR="0" lvl="1" indent="-69850" algn="l" rtl="0">
                <a:lnSpc>
                  <a:spcPct val="9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Given set of examples (input-output pairs), learns a function that maps from input to output, e.g: object classification</a:t>
              </a:r>
              <a:endParaRPr sz="1100" b="0" i="0" u="none" strike="noStrike" cap="none">
                <a:solidFill>
                  <a:srgbClr val="000000"/>
                </a:solidFill>
                <a:latin typeface="Arial"/>
                <a:ea typeface="Arial"/>
                <a:cs typeface="Arial"/>
                <a:sym typeface="Arial"/>
              </a:endParaRPr>
            </a:p>
          </p:txBody>
        </p:sp>
        <p:sp>
          <p:nvSpPr>
            <p:cNvPr id="661" name="Google Shape;661;p99"/>
            <p:cNvSpPr/>
            <p:nvPr/>
          </p:nvSpPr>
          <p:spPr>
            <a:xfrm>
              <a:off x="0" y="2223285"/>
              <a:ext cx="3235764" cy="580320"/>
            </a:xfrm>
            <a:prstGeom prst="roundRect">
              <a:avLst>
                <a:gd name="adj" fmla="val 16667"/>
              </a:avLst>
            </a:prstGeom>
            <a:solidFill>
              <a:srgbClr val="7E9EE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62" name="Google Shape;662;p99"/>
            <p:cNvSpPr txBox="1"/>
            <p:nvPr/>
          </p:nvSpPr>
          <p:spPr>
            <a:xfrm>
              <a:off x="28329" y="2251614"/>
              <a:ext cx="3179106" cy="523662"/>
            </a:xfrm>
            <a:prstGeom prst="rect">
              <a:avLst/>
            </a:prstGeom>
            <a:noFill/>
            <a:ln>
              <a:noFill/>
            </a:ln>
          </p:spPr>
          <p:txBody>
            <a:bodyPr spcFirstLastPara="1" wrap="square" lIns="53325" tIns="53325" rIns="53325" bIns="5332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Reinforcement Learning</a:t>
              </a:r>
              <a:endParaRPr sz="1400" b="0" i="0" u="none" strike="noStrike" cap="none">
                <a:solidFill>
                  <a:schemeClr val="lt1"/>
                </a:solidFill>
                <a:latin typeface="Arial"/>
                <a:ea typeface="Arial"/>
                <a:cs typeface="Arial"/>
                <a:sym typeface="Arial"/>
              </a:endParaRPr>
            </a:p>
          </p:txBody>
        </p:sp>
        <p:sp>
          <p:nvSpPr>
            <p:cNvPr id="663" name="Google Shape;663;p99"/>
            <p:cNvSpPr/>
            <p:nvPr/>
          </p:nvSpPr>
          <p:spPr>
            <a:xfrm>
              <a:off x="0" y="2803605"/>
              <a:ext cx="3235764" cy="513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64" name="Google Shape;664;p99"/>
            <p:cNvSpPr txBox="1"/>
            <p:nvPr/>
          </p:nvSpPr>
          <p:spPr>
            <a:xfrm>
              <a:off x="0" y="2803605"/>
              <a:ext cx="3235764" cy="513360"/>
            </a:xfrm>
            <a:prstGeom prst="rect">
              <a:avLst/>
            </a:prstGeom>
            <a:noFill/>
            <a:ln>
              <a:noFill/>
            </a:ln>
          </p:spPr>
          <p:txBody>
            <a:bodyPr spcFirstLastPara="1" wrap="square" lIns="102725" tIns="13950" rIns="78225" bIns="13950" anchor="t" anchorCtr="0">
              <a:noAutofit/>
            </a:bodyPr>
            <a:lstStyle/>
            <a:p>
              <a:pPr marL="57150" marR="0" lvl="1" indent="-69850" algn="l" rtl="0">
                <a:lnSpc>
                  <a:spcPct val="9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Agent learns from a series of reinforcements (rewards or punishments)</a:t>
              </a:r>
              <a:endParaRPr sz="1100" b="0" i="0" u="none" strike="noStrike" cap="none">
                <a:solidFill>
                  <a:srgbClr val="000000"/>
                </a:solidFill>
                <a:latin typeface="Arial"/>
                <a:ea typeface="Arial"/>
                <a:cs typeface="Arial"/>
                <a:sym typeface="Arial"/>
              </a:endParaRPr>
            </a:p>
          </p:txBody>
        </p:sp>
      </p:grpSp>
      <p:sp>
        <p:nvSpPr>
          <p:cNvPr id="665" name="Google Shape;665;p99"/>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00"/>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Perkembangan Teknologi AI</a:t>
            </a:r>
            <a:endParaRPr/>
          </a:p>
        </p:txBody>
      </p:sp>
      <p:pic>
        <p:nvPicPr>
          <p:cNvPr id="671" name="Google Shape;671;p100"/>
          <p:cNvPicPr preferRelativeResize="0">
            <a:picLocks noGrp="1"/>
          </p:cNvPicPr>
          <p:nvPr>
            <p:ph type="body" idx="1"/>
          </p:nvPr>
        </p:nvPicPr>
        <p:blipFill rotWithShape="1">
          <a:blip r:embed="rId3">
            <a:alphaModFix/>
          </a:blip>
          <a:srcRect/>
          <a:stretch/>
        </p:blipFill>
        <p:spPr>
          <a:xfrm>
            <a:off x="1193451" y="2142493"/>
            <a:ext cx="8785436" cy="3383019"/>
          </a:xfrm>
          <a:prstGeom prst="rect">
            <a:avLst/>
          </a:prstGeom>
          <a:noFill/>
          <a:ln>
            <a:noFill/>
          </a:ln>
        </p:spPr>
      </p:pic>
      <p:sp>
        <p:nvSpPr>
          <p:cNvPr id="672" name="Google Shape;672;p100"/>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01"/>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Why Now?</a:t>
            </a:r>
            <a:endParaRPr/>
          </a:p>
        </p:txBody>
      </p:sp>
      <p:sp>
        <p:nvSpPr>
          <p:cNvPr id="678" name="Google Shape;678;p101"/>
          <p:cNvSpPr txBox="1">
            <a:spLocks noGrp="1"/>
          </p:cNvSpPr>
          <p:nvPr>
            <p:ph type="body" idx="1"/>
          </p:nvPr>
        </p:nvSpPr>
        <p:spPr>
          <a:xfrm>
            <a:off x="994485" y="1894959"/>
            <a:ext cx="10645346" cy="4131167"/>
          </a:xfrm>
          <a:prstGeom prst="rect">
            <a:avLst/>
          </a:prstGeom>
          <a:noFill/>
          <a:ln>
            <a:noFill/>
          </a:ln>
        </p:spPr>
        <p:txBody>
          <a:bodyPr spcFirstLastPara="1" wrap="square" lIns="91425" tIns="91425" rIns="91425" bIns="91425" anchor="ctr" anchorCtr="0">
            <a:normAutofit/>
          </a:bodyPr>
          <a:lstStyle/>
          <a:p>
            <a:pPr marL="457200" lvl="0" indent="-361950" algn="l" rtl="0">
              <a:lnSpc>
                <a:spcPct val="150000"/>
              </a:lnSpc>
              <a:spcBef>
                <a:spcPts val="0"/>
              </a:spcBef>
              <a:spcAft>
                <a:spcPts val="0"/>
              </a:spcAft>
              <a:buClr>
                <a:schemeClr val="dk1"/>
              </a:buClr>
              <a:buSzPts val="2100"/>
              <a:buChar char="●"/>
            </a:pPr>
            <a:r>
              <a:rPr lang="en-US" sz="2100" b="1">
                <a:solidFill>
                  <a:schemeClr val="dk1"/>
                </a:solidFill>
                <a:latin typeface="Arial"/>
                <a:ea typeface="Arial"/>
                <a:cs typeface="Arial"/>
                <a:sym typeface="Arial"/>
              </a:rPr>
              <a:t>Computing Hardware</a:t>
            </a:r>
            <a:endParaRPr sz="2100" b="1">
              <a:latin typeface="Arial"/>
              <a:ea typeface="Arial"/>
              <a:cs typeface="Arial"/>
              <a:sym typeface="Arial"/>
            </a:endParaRPr>
          </a:p>
          <a:p>
            <a:pPr marL="914400" lvl="1" indent="-336550" algn="l" rtl="0">
              <a:lnSpc>
                <a:spcPct val="150000"/>
              </a:lnSpc>
              <a:spcBef>
                <a:spcPts val="0"/>
              </a:spcBef>
              <a:spcAft>
                <a:spcPts val="0"/>
              </a:spcAft>
              <a:buClr>
                <a:schemeClr val="dk1"/>
              </a:buClr>
              <a:buSzPts val="1700"/>
              <a:buChar char="○"/>
            </a:pPr>
            <a:r>
              <a:rPr lang="en-US" sz="2100">
                <a:solidFill>
                  <a:schemeClr val="dk1"/>
                </a:solidFill>
                <a:latin typeface="Arial"/>
                <a:ea typeface="Arial"/>
                <a:cs typeface="Arial"/>
                <a:sym typeface="Arial"/>
              </a:rPr>
              <a:t>GPU,TPU, etc</a:t>
            </a:r>
            <a:endParaRPr sz="2100">
              <a:solidFill>
                <a:schemeClr val="dk1"/>
              </a:solidFill>
              <a:latin typeface="Arial"/>
              <a:ea typeface="Arial"/>
              <a:cs typeface="Arial"/>
              <a:sym typeface="Arial"/>
            </a:endParaRPr>
          </a:p>
          <a:p>
            <a:pPr marL="914400" lvl="1" indent="-336550" algn="l" rtl="0">
              <a:lnSpc>
                <a:spcPct val="150000"/>
              </a:lnSpc>
              <a:spcBef>
                <a:spcPts val="0"/>
              </a:spcBef>
              <a:spcAft>
                <a:spcPts val="0"/>
              </a:spcAft>
              <a:buClr>
                <a:schemeClr val="dk1"/>
              </a:buClr>
              <a:buSzPts val="1700"/>
              <a:buChar char="○"/>
            </a:pPr>
            <a:r>
              <a:rPr lang="en-US" sz="2100">
                <a:solidFill>
                  <a:schemeClr val="dk1"/>
                </a:solidFill>
                <a:latin typeface="Arial"/>
                <a:ea typeface="Arial"/>
                <a:cs typeface="Arial"/>
                <a:sym typeface="Arial"/>
              </a:rPr>
              <a:t>Cloud</a:t>
            </a:r>
            <a:endParaRPr sz="2100">
              <a:latin typeface="Arial"/>
              <a:ea typeface="Arial"/>
              <a:cs typeface="Arial"/>
              <a:sym typeface="Arial"/>
            </a:endParaRPr>
          </a:p>
          <a:p>
            <a:pPr marL="457200" lvl="0" indent="-361950" algn="l" rtl="0">
              <a:lnSpc>
                <a:spcPct val="150000"/>
              </a:lnSpc>
              <a:spcBef>
                <a:spcPts val="0"/>
              </a:spcBef>
              <a:spcAft>
                <a:spcPts val="0"/>
              </a:spcAft>
              <a:buClr>
                <a:schemeClr val="dk1"/>
              </a:buClr>
              <a:buSzPts val="2100"/>
              <a:buChar char="●"/>
            </a:pPr>
            <a:r>
              <a:rPr lang="en-US" sz="2100" b="1">
                <a:solidFill>
                  <a:schemeClr val="dk1"/>
                </a:solidFill>
                <a:latin typeface="Arial"/>
                <a:ea typeface="Arial"/>
                <a:cs typeface="Arial"/>
                <a:sym typeface="Arial"/>
              </a:rPr>
              <a:t>Algorithm</a:t>
            </a:r>
            <a:endParaRPr sz="2100" b="1">
              <a:latin typeface="Arial"/>
              <a:ea typeface="Arial"/>
              <a:cs typeface="Arial"/>
              <a:sym typeface="Arial"/>
            </a:endParaRPr>
          </a:p>
          <a:p>
            <a:pPr marL="914400" lvl="1" indent="-336550" algn="l" rtl="0">
              <a:lnSpc>
                <a:spcPct val="150000"/>
              </a:lnSpc>
              <a:spcBef>
                <a:spcPts val="0"/>
              </a:spcBef>
              <a:spcAft>
                <a:spcPts val="0"/>
              </a:spcAft>
              <a:buClr>
                <a:schemeClr val="dk1"/>
              </a:buClr>
              <a:buSzPts val="1700"/>
              <a:buChar char="○"/>
            </a:pPr>
            <a:r>
              <a:rPr lang="en-US" sz="2100">
                <a:solidFill>
                  <a:schemeClr val="dk1"/>
                </a:solidFill>
                <a:latin typeface="Arial"/>
                <a:ea typeface="Arial"/>
                <a:cs typeface="Arial"/>
                <a:sym typeface="Arial"/>
              </a:rPr>
              <a:t>Deep Learning</a:t>
            </a:r>
            <a:endParaRPr sz="2100">
              <a:latin typeface="Arial"/>
              <a:ea typeface="Arial"/>
              <a:cs typeface="Arial"/>
              <a:sym typeface="Arial"/>
            </a:endParaRPr>
          </a:p>
          <a:p>
            <a:pPr marL="457200" lvl="0" indent="-361950" algn="l" rtl="0">
              <a:lnSpc>
                <a:spcPct val="150000"/>
              </a:lnSpc>
              <a:spcBef>
                <a:spcPts val="0"/>
              </a:spcBef>
              <a:spcAft>
                <a:spcPts val="0"/>
              </a:spcAft>
              <a:buClr>
                <a:schemeClr val="dk1"/>
              </a:buClr>
              <a:buSzPts val="2100"/>
              <a:buChar char="●"/>
            </a:pPr>
            <a:r>
              <a:rPr lang="en-US" sz="2100" b="1">
                <a:solidFill>
                  <a:schemeClr val="dk1"/>
                </a:solidFill>
                <a:latin typeface="Arial"/>
                <a:ea typeface="Arial"/>
                <a:cs typeface="Arial"/>
                <a:sym typeface="Arial"/>
              </a:rPr>
              <a:t>Data availability</a:t>
            </a:r>
            <a:endParaRPr sz="2100" b="1">
              <a:latin typeface="Arial"/>
              <a:ea typeface="Arial"/>
              <a:cs typeface="Arial"/>
              <a:sym typeface="Arial"/>
            </a:endParaRPr>
          </a:p>
          <a:p>
            <a:pPr marL="914400" lvl="1" indent="-336550" algn="l" rtl="0">
              <a:lnSpc>
                <a:spcPct val="150000"/>
              </a:lnSpc>
              <a:spcBef>
                <a:spcPts val="0"/>
              </a:spcBef>
              <a:spcAft>
                <a:spcPts val="0"/>
              </a:spcAft>
              <a:buClr>
                <a:schemeClr val="dk1"/>
              </a:buClr>
              <a:buSzPts val="1700"/>
              <a:buChar char="○"/>
            </a:pPr>
            <a:r>
              <a:rPr lang="en-US" sz="2100">
                <a:solidFill>
                  <a:schemeClr val="dk1"/>
                </a:solidFill>
                <a:latin typeface="Arial"/>
                <a:ea typeface="Arial"/>
                <a:cs typeface="Arial"/>
                <a:sym typeface="Arial"/>
              </a:rPr>
              <a:t>IoT device, Social Media</a:t>
            </a:r>
            <a:endParaRPr sz="2100">
              <a:solidFill>
                <a:schemeClr val="dk1"/>
              </a:solidFill>
              <a:latin typeface="Arial"/>
              <a:ea typeface="Arial"/>
              <a:cs typeface="Arial"/>
              <a:sym typeface="Arial"/>
            </a:endParaRPr>
          </a:p>
        </p:txBody>
      </p:sp>
      <p:pic>
        <p:nvPicPr>
          <p:cNvPr id="679" name="Google Shape;679;p101"/>
          <p:cNvPicPr preferRelativeResize="0"/>
          <p:nvPr/>
        </p:nvPicPr>
        <p:blipFill rotWithShape="1">
          <a:blip r:embed="rId3">
            <a:alphaModFix/>
          </a:blip>
          <a:srcRect/>
          <a:stretch/>
        </p:blipFill>
        <p:spPr>
          <a:xfrm>
            <a:off x="6569475" y="1248912"/>
            <a:ext cx="3256555" cy="1654220"/>
          </a:xfrm>
          <a:prstGeom prst="rect">
            <a:avLst/>
          </a:prstGeom>
          <a:noFill/>
          <a:ln>
            <a:noFill/>
          </a:ln>
        </p:spPr>
      </p:pic>
      <p:pic>
        <p:nvPicPr>
          <p:cNvPr id="680" name="Google Shape;680;p101"/>
          <p:cNvPicPr preferRelativeResize="0"/>
          <p:nvPr/>
        </p:nvPicPr>
        <p:blipFill rotWithShape="1">
          <a:blip r:embed="rId4">
            <a:alphaModFix/>
          </a:blip>
          <a:srcRect/>
          <a:stretch/>
        </p:blipFill>
        <p:spPr>
          <a:xfrm>
            <a:off x="4886244" y="3000915"/>
            <a:ext cx="2992706" cy="1436498"/>
          </a:xfrm>
          <a:prstGeom prst="rect">
            <a:avLst/>
          </a:prstGeom>
          <a:noFill/>
          <a:ln>
            <a:noFill/>
          </a:ln>
        </p:spPr>
      </p:pic>
      <p:pic>
        <p:nvPicPr>
          <p:cNvPr id="681" name="Google Shape;681;p101"/>
          <p:cNvPicPr preferRelativeResize="0"/>
          <p:nvPr/>
        </p:nvPicPr>
        <p:blipFill rotWithShape="1">
          <a:blip r:embed="rId5">
            <a:alphaModFix/>
          </a:blip>
          <a:srcRect/>
          <a:stretch/>
        </p:blipFill>
        <p:spPr>
          <a:xfrm>
            <a:off x="6569475" y="4535196"/>
            <a:ext cx="3014907" cy="1564564"/>
          </a:xfrm>
          <a:prstGeom prst="rect">
            <a:avLst/>
          </a:prstGeom>
          <a:noFill/>
          <a:ln>
            <a:noFill/>
          </a:ln>
        </p:spPr>
      </p:pic>
      <p:pic>
        <p:nvPicPr>
          <p:cNvPr id="682" name="Google Shape;682;p101"/>
          <p:cNvPicPr preferRelativeResize="0"/>
          <p:nvPr/>
        </p:nvPicPr>
        <p:blipFill rotWithShape="1">
          <a:blip r:embed="rId6">
            <a:alphaModFix/>
          </a:blip>
          <a:srcRect/>
          <a:stretch/>
        </p:blipFill>
        <p:spPr>
          <a:xfrm>
            <a:off x="8172251" y="2970507"/>
            <a:ext cx="2824261" cy="1497314"/>
          </a:xfrm>
          <a:prstGeom prst="rect">
            <a:avLst/>
          </a:prstGeom>
          <a:noFill/>
          <a:ln>
            <a:noFill/>
          </a:ln>
        </p:spPr>
      </p:pic>
      <p:sp>
        <p:nvSpPr>
          <p:cNvPr id="683" name="Google Shape;683;p101"/>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02"/>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Teknologi AI</a:t>
            </a:r>
            <a:endParaRPr/>
          </a:p>
        </p:txBody>
      </p:sp>
      <p:pic>
        <p:nvPicPr>
          <p:cNvPr id="689" name="Google Shape;689;p102"/>
          <p:cNvPicPr preferRelativeResize="0"/>
          <p:nvPr/>
        </p:nvPicPr>
        <p:blipFill rotWithShape="1">
          <a:blip r:embed="rId3">
            <a:alphaModFix/>
          </a:blip>
          <a:srcRect l="5966" r="5789"/>
          <a:stretch/>
        </p:blipFill>
        <p:spPr>
          <a:xfrm>
            <a:off x="3116961" y="1960605"/>
            <a:ext cx="5958065" cy="4161560"/>
          </a:xfrm>
          <a:prstGeom prst="rect">
            <a:avLst/>
          </a:prstGeom>
          <a:noFill/>
          <a:ln>
            <a:noFill/>
          </a:ln>
        </p:spPr>
      </p:pic>
      <p:sp>
        <p:nvSpPr>
          <p:cNvPr id="690" name="Google Shape;690;p102"/>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3"/>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Penerapan AI: Monitoring</a:t>
            </a:r>
            <a:endParaRPr/>
          </a:p>
        </p:txBody>
      </p:sp>
      <p:sp>
        <p:nvSpPr>
          <p:cNvPr id="696" name="Google Shape;696;p103"/>
          <p:cNvSpPr txBox="1">
            <a:spLocks noGrp="1"/>
          </p:cNvSpPr>
          <p:nvPr>
            <p:ph type="body" idx="1"/>
          </p:nvPr>
        </p:nvSpPr>
        <p:spPr>
          <a:xfrm>
            <a:off x="525162" y="1960605"/>
            <a:ext cx="10645346" cy="413116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697" name="Google Shape;697;p103"/>
          <p:cNvPicPr preferRelativeResize="0"/>
          <p:nvPr/>
        </p:nvPicPr>
        <p:blipFill rotWithShape="1">
          <a:blip r:embed="rId3">
            <a:alphaModFix/>
          </a:blip>
          <a:srcRect/>
          <a:stretch/>
        </p:blipFill>
        <p:spPr>
          <a:xfrm>
            <a:off x="1382252" y="2250177"/>
            <a:ext cx="3974499" cy="2201370"/>
          </a:xfrm>
          <a:prstGeom prst="rect">
            <a:avLst/>
          </a:prstGeom>
          <a:noFill/>
          <a:ln>
            <a:noFill/>
          </a:ln>
        </p:spPr>
      </p:pic>
      <p:pic>
        <p:nvPicPr>
          <p:cNvPr id="698" name="Google Shape;698;p103"/>
          <p:cNvPicPr preferRelativeResize="0"/>
          <p:nvPr/>
        </p:nvPicPr>
        <p:blipFill rotWithShape="1">
          <a:blip r:embed="rId4">
            <a:alphaModFix/>
          </a:blip>
          <a:srcRect/>
          <a:stretch/>
        </p:blipFill>
        <p:spPr>
          <a:xfrm>
            <a:off x="5804452" y="1527611"/>
            <a:ext cx="4091805" cy="2469895"/>
          </a:xfrm>
          <a:prstGeom prst="rect">
            <a:avLst/>
          </a:prstGeom>
          <a:noFill/>
          <a:ln>
            <a:noFill/>
          </a:ln>
        </p:spPr>
      </p:pic>
      <p:pic>
        <p:nvPicPr>
          <p:cNvPr id="699" name="Google Shape;699;p103"/>
          <p:cNvPicPr preferRelativeResize="0"/>
          <p:nvPr/>
        </p:nvPicPr>
        <p:blipFill rotWithShape="1">
          <a:blip r:embed="rId5">
            <a:alphaModFix/>
          </a:blip>
          <a:srcRect/>
          <a:stretch/>
        </p:blipFill>
        <p:spPr>
          <a:xfrm>
            <a:off x="2087822" y="4544406"/>
            <a:ext cx="3216810" cy="1831546"/>
          </a:xfrm>
          <a:prstGeom prst="rect">
            <a:avLst/>
          </a:prstGeom>
          <a:noFill/>
          <a:ln>
            <a:noFill/>
          </a:ln>
        </p:spPr>
      </p:pic>
      <p:pic>
        <p:nvPicPr>
          <p:cNvPr id="700" name="Google Shape;700;p103"/>
          <p:cNvPicPr preferRelativeResize="0"/>
          <p:nvPr/>
        </p:nvPicPr>
        <p:blipFill rotWithShape="1">
          <a:blip r:embed="rId6">
            <a:alphaModFix/>
          </a:blip>
          <a:srcRect/>
          <a:stretch/>
        </p:blipFill>
        <p:spPr>
          <a:xfrm>
            <a:off x="6304273" y="4147372"/>
            <a:ext cx="3092162" cy="2105489"/>
          </a:xfrm>
          <a:prstGeom prst="rect">
            <a:avLst/>
          </a:prstGeom>
          <a:noFill/>
          <a:ln>
            <a:noFill/>
          </a:ln>
        </p:spPr>
      </p:pic>
      <p:sp>
        <p:nvSpPr>
          <p:cNvPr id="701" name="Google Shape;701;p103"/>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4"/>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Penerapan AI: Verification &amp; Identification</a:t>
            </a:r>
            <a:endParaRPr/>
          </a:p>
        </p:txBody>
      </p:sp>
      <p:sp>
        <p:nvSpPr>
          <p:cNvPr id="707" name="Google Shape;707;p104"/>
          <p:cNvSpPr txBox="1"/>
          <p:nvPr/>
        </p:nvSpPr>
        <p:spPr>
          <a:xfrm>
            <a:off x="8731710" y="5167198"/>
            <a:ext cx="548700" cy="393600"/>
          </a:xfrm>
          <a:prstGeom prst="rect">
            <a:avLst/>
          </a:prstGeom>
          <a:noFill/>
          <a:ln>
            <a:noFill/>
          </a:ln>
        </p:spPr>
        <p:txBody>
          <a:bodyPr spcFirstLastPara="1" wrap="square" lIns="91425" tIns="91425" rIns="91425" bIns="91425" anchor="ctr" anchorCtr="0">
            <a:normAutofit fontScale="92500" lnSpcReduction="20000"/>
          </a:bodyPr>
          <a:lstStyle/>
          <a:p>
            <a:pPr marL="0" marR="0" lvl="0" indent="0" algn="r" rtl="0">
              <a:lnSpc>
                <a:spcPct val="100000"/>
              </a:lnSpc>
              <a:spcBef>
                <a:spcPts val="0"/>
              </a:spcBef>
              <a:spcAft>
                <a:spcPts val="0"/>
              </a:spcAft>
              <a:buClr>
                <a:srgbClr val="000000"/>
              </a:buClr>
              <a:buSzPct val="60060"/>
              <a:buFont typeface="Arial"/>
              <a:buNone/>
            </a:pPr>
            <a:fld id="{00000000-1234-1234-1234-123412341234}" type="slidenum">
              <a:rPr lang="en-US" sz="1800" b="0" i="0" u="none" strike="noStrike" cap="none">
                <a:solidFill>
                  <a:schemeClr val="dk1"/>
                </a:solidFill>
                <a:latin typeface="Corbel"/>
                <a:ea typeface="Corbel"/>
                <a:cs typeface="Corbel"/>
                <a:sym typeface="Corbel"/>
              </a:rPr>
              <a:t>47</a:t>
            </a:fld>
            <a:endParaRPr sz="1800" b="0" i="0" u="none" strike="noStrike" cap="none">
              <a:solidFill>
                <a:schemeClr val="dk1"/>
              </a:solidFill>
              <a:latin typeface="Corbel"/>
              <a:ea typeface="Corbel"/>
              <a:cs typeface="Corbel"/>
              <a:sym typeface="Corbel"/>
            </a:endParaRPr>
          </a:p>
        </p:txBody>
      </p:sp>
      <p:graphicFrame>
        <p:nvGraphicFramePr>
          <p:cNvPr id="708" name="Google Shape;708;p104"/>
          <p:cNvGraphicFramePr/>
          <p:nvPr/>
        </p:nvGraphicFramePr>
        <p:xfrm>
          <a:off x="2198274" y="1948060"/>
          <a:ext cx="3000000" cy="3000000"/>
        </p:xfrm>
        <a:graphic>
          <a:graphicData uri="http://schemas.openxmlformats.org/drawingml/2006/table">
            <a:tbl>
              <a:tblPr>
                <a:noFill/>
                <a:tableStyleId>{4CB310B9-E968-4ABA-BD23-96DC4F23CC4D}</a:tableStyleId>
              </a:tblPr>
              <a:tblGrid>
                <a:gridCol w="2268825">
                  <a:extLst>
                    <a:ext uri="{9D8B030D-6E8A-4147-A177-3AD203B41FA5}">
                      <a16:colId xmlns:a16="http://schemas.microsoft.com/office/drawing/2014/main" val="20000"/>
                    </a:ext>
                  </a:extLst>
                </a:gridCol>
                <a:gridCol w="2210575">
                  <a:extLst>
                    <a:ext uri="{9D8B030D-6E8A-4147-A177-3AD203B41FA5}">
                      <a16:colId xmlns:a16="http://schemas.microsoft.com/office/drawing/2014/main" val="20001"/>
                    </a:ext>
                  </a:extLst>
                </a:gridCol>
              </a:tblGrid>
              <a:tr h="263975">
                <a:tc gridSpan="2">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1"/>
                          </a:solidFill>
                        </a:rPr>
                        <a:t>BENEFITS</a:t>
                      </a:r>
                      <a:endParaRPr sz="8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B0F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010025">
                <a:tc>
                  <a:txBody>
                    <a:bodyPr/>
                    <a:lstStyle/>
                    <a:p>
                      <a:pPr marL="457200" marR="0" lvl="0" indent="-298450" algn="l" rtl="0">
                        <a:lnSpc>
                          <a:spcPct val="100000"/>
                        </a:lnSpc>
                        <a:spcBef>
                          <a:spcPts val="0"/>
                        </a:spcBef>
                        <a:spcAft>
                          <a:spcPts val="0"/>
                        </a:spcAft>
                        <a:buClr>
                          <a:srgbClr val="00B0F0"/>
                        </a:buClr>
                        <a:buSzPts val="1100"/>
                        <a:buFont typeface="Arial"/>
                        <a:buChar char="●"/>
                      </a:pPr>
                      <a:r>
                        <a:rPr lang="en-US" sz="800" u="none" strike="noStrike" cap="none">
                          <a:solidFill>
                            <a:schemeClr val="dk1"/>
                          </a:solidFill>
                        </a:rPr>
                        <a:t>Better User Experience (UX)</a:t>
                      </a:r>
                      <a:endParaRPr sz="800" u="none" strike="noStrike" cap="none">
                        <a:solidFill>
                          <a:schemeClr val="dk1"/>
                        </a:solidFill>
                      </a:endParaRPr>
                    </a:p>
                    <a:p>
                      <a:pPr marL="914400" marR="0" lvl="1" indent="-298450" algn="l" rtl="0">
                        <a:lnSpc>
                          <a:spcPct val="100000"/>
                        </a:lnSpc>
                        <a:spcBef>
                          <a:spcPts val="0"/>
                        </a:spcBef>
                        <a:spcAft>
                          <a:spcPts val="0"/>
                        </a:spcAft>
                        <a:buClr>
                          <a:srgbClr val="FFFFFF"/>
                        </a:buClr>
                        <a:buSzPts val="1100"/>
                        <a:buFont typeface="Arial"/>
                        <a:buChar char="○"/>
                      </a:pPr>
                      <a:r>
                        <a:rPr lang="en-US" sz="800" u="none" strike="noStrike" cap="none">
                          <a:solidFill>
                            <a:schemeClr val="dk1"/>
                          </a:solidFill>
                        </a:rPr>
                        <a:t>Personalized; Greater Accuracy; Convenient; Frictionless; Fast; Automated</a:t>
                      </a:r>
                      <a:endParaRPr sz="800" u="none" strike="noStrike" cap="none">
                        <a:solidFill>
                          <a:schemeClr val="dk1"/>
                        </a:solidFill>
                      </a:endParaRPr>
                    </a:p>
                    <a:p>
                      <a:pPr marL="457200" marR="0" lvl="0" indent="-298450" algn="l" rtl="0">
                        <a:lnSpc>
                          <a:spcPct val="100000"/>
                        </a:lnSpc>
                        <a:spcBef>
                          <a:spcPts val="0"/>
                        </a:spcBef>
                        <a:spcAft>
                          <a:spcPts val="0"/>
                        </a:spcAft>
                        <a:buClr>
                          <a:srgbClr val="00B0F0"/>
                        </a:buClr>
                        <a:buSzPts val="1100"/>
                        <a:buFont typeface="Arial"/>
                        <a:buChar char="●"/>
                      </a:pPr>
                      <a:r>
                        <a:rPr lang="en-US" sz="800" u="none" strike="noStrike" cap="none">
                          <a:solidFill>
                            <a:schemeClr val="dk1"/>
                          </a:solidFill>
                        </a:rPr>
                        <a:t>Improved Security</a:t>
                      </a:r>
                      <a:endParaRPr sz="8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00B0F0">
                          <a:alpha val="0"/>
                        </a:srgbClr>
                      </a:solidFill>
                      <a:prstDash val="solid"/>
                      <a:round/>
                      <a:headEnd type="none" w="sm" len="sm"/>
                      <a:tailEnd type="none" w="sm" len="sm"/>
                    </a:lnR>
                    <a:lnT w="9525" cap="flat" cmpd="sng">
                      <a:solidFill>
                        <a:srgbClr val="00B0F0"/>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tc>
                  <a:txBody>
                    <a:bodyPr/>
                    <a:lstStyle/>
                    <a:p>
                      <a:pPr marL="457200" marR="0" lvl="0" indent="-298450" algn="l" rtl="0">
                        <a:lnSpc>
                          <a:spcPct val="100000"/>
                        </a:lnSpc>
                        <a:spcBef>
                          <a:spcPts val="0"/>
                        </a:spcBef>
                        <a:spcAft>
                          <a:spcPts val="0"/>
                        </a:spcAft>
                        <a:buClr>
                          <a:srgbClr val="00B0F0"/>
                        </a:buClr>
                        <a:buSzPts val="1100"/>
                        <a:buFont typeface="Arial"/>
                        <a:buChar char="●"/>
                      </a:pPr>
                      <a:r>
                        <a:rPr lang="en-US" sz="800" u="none" strike="noStrike" cap="none">
                          <a:solidFill>
                            <a:schemeClr val="dk1"/>
                          </a:solidFill>
                        </a:rPr>
                        <a:t>Reduce Cost</a:t>
                      </a:r>
                      <a:endParaRPr sz="800" u="none" strike="noStrike" cap="none">
                        <a:solidFill>
                          <a:schemeClr val="dk1"/>
                        </a:solidFill>
                      </a:endParaRPr>
                    </a:p>
                    <a:p>
                      <a:pPr marL="457200" marR="0" lvl="0" indent="-298450" algn="l" rtl="0">
                        <a:lnSpc>
                          <a:spcPct val="100000"/>
                        </a:lnSpc>
                        <a:spcBef>
                          <a:spcPts val="0"/>
                        </a:spcBef>
                        <a:spcAft>
                          <a:spcPts val="0"/>
                        </a:spcAft>
                        <a:buClr>
                          <a:srgbClr val="00B0F0"/>
                        </a:buClr>
                        <a:buSzPts val="1100"/>
                        <a:buFont typeface="Arial"/>
                        <a:buChar char="●"/>
                      </a:pPr>
                      <a:r>
                        <a:rPr lang="en-US" sz="800" u="none" strike="noStrike" cap="none">
                          <a:solidFill>
                            <a:schemeClr val="dk1"/>
                          </a:solidFill>
                        </a:rPr>
                        <a:t>Accessibility: Disabled person</a:t>
                      </a:r>
                      <a:br>
                        <a:rPr lang="en-US" sz="800" u="none" strike="noStrike" cap="none">
                          <a:solidFill>
                            <a:schemeClr val="dk1"/>
                          </a:solidFill>
                        </a:rPr>
                      </a:br>
                      <a:r>
                        <a:rPr lang="en-US" sz="800" u="none" strike="noStrike" cap="none">
                          <a:solidFill>
                            <a:schemeClr val="dk1"/>
                          </a:solidFill>
                        </a:rPr>
                        <a:t>(blind, can’t type)</a:t>
                      </a:r>
                      <a:endParaRPr sz="800" u="none" strike="noStrike" cap="none">
                        <a:solidFill>
                          <a:schemeClr val="dk1"/>
                        </a:solidFill>
                      </a:endParaRPr>
                    </a:p>
                    <a:p>
                      <a:pPr marL="45720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B0F0"/>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extLst>
                  <a:ext uri="{0D108BD9-81ED-4DB2-BD59-A6C34878D82A}">
                    <a16:rowId xmlns:a16="http://schemas.microsoft.com/office/drawing/2014/main" val="10001"/>
                  </a:ext>
                </a:extLst>
              </a:tr>
              <a:tr h="263975">
                <a:tc gridSpan="2">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1"/>
                          </a:solidFill>
                        </a:rPr>
                        <a:t>USE CASE SCENARIOS</a:t>
                      </a:r>
                      <a:endParaRPr sz="8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00B0F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845150">
                <a:tc>
                  <a:txBody>
                    <a:bodyPr/>
                    <a:lstStyle/>
                    <a:p>
                      <a:pPr marL="457200" marR="0" lvl="0" indent="-298450" algn="l" rtl="0">
                        <a:lnSpc>
                          <a:spcPct val="100000"/>
                        </a:lnSpc>
                        <a:spcBef>
                          <a:spcPts val="0"/>
                        </a:spcBef>
                        <a:spcAft>
                          <a:spcPts val="0"/>
                        </a:spcAft>
                        <a:buClr>
                          <a:srgbClr val="00B0F0"/>
                        </a:buClr>
                        <a:buSzPts val="1100"/>
                        <a:buFont typeface="Arial"/>
                        <a:buChar char="●"/>
                      </a:pPr>
                      <a:r>
                        <a:rPr lang="en-US" sz="800" u="none" strike="noStrike" cap="none">
                          <a:solidFill>
                            <a:schemeClr val="dk1"/>
                          </a:solidFill>
                        </a:rPr>
                        <a:t>Electronic-Know Your Customer (eKYC)</a:t>
                      </a:r>
                      <a:endParaRPr sz="800" u="none" strike="noStrike" cap="none">
                        <a:solidFill>
                          <a:schemeClr val="dk1"/>
                        </a:solidFill>
                      </a:endParaRPr>
                    </a:p>
                    <a:p>
                      <a:pPr marL="457200" marR="0" lvl="0" indent="-298450" algn="l" rtl="0">
                        <a:lnSpc>
                          <a:spcPct val="100000"/>
                        </a:lnSpc>
                        <a:spcBef>
                          <a:spcPts val="0"/>
                        </a:spcBef>
                        <a:spcAft>
                          <a:spcPts val="0"/>
                        </a:spcAft>
                        <a:buClr>
                          <a:srgbClr val="00B0F0"/>
                        </a:buClr>
                        <a:buSzPts val="1100"/>
                        <a:buFont typeface="Arial"/>
                        <a:buChar char="●"/>
                      </a:pPr>
                      <a:r>
                        <a:rPr lang="en-US" sz="800" u="none" strike="noStrike" cap="none">
                          <a:solidFill>
                            <a:schemeClr val="dk1"/>
                          </a:solidFill>
                        </a:rPr>
                        <a:t>“Kependudukan &amp; Pencatatan Sipil” (“Dukcapil”)</a:t>
                      </a:r>
                      <a:endParaRPr sz="8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00B0F0">
                          <a:alpha val="0"/>
                        </a:srgbClr>
                      </a:solidFill>
                      <a:prstDash val="solid"/>
                      <a:round/>
                      <a:headEnd type="none" w="sm" len="sm"/>
                      <a:tailEnd type="none" w="sm" len="sm"/>
                    </a:lnR>
                    <a:lnT w="9525" cap="flat" cmpd="sng">
                      <a:solidFill>
                        <a:srgbClr val="00B0F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457200" marR="0" lvl="0" indent="-298450" algn="l" rtl="0">
                        <a:lnSpc>
                          <a:spcPct val="100000"/>
                        </a:lnSpc>
                        <a:spcBef>
                          <a:spcPts val="0"/>
                        </a:spcBef>
                        <a:spcAft>
                          <a:spcPts val="0"/>
                        </a:spcAft>
                        <a:buClr>
                          <a:srgbClr val="00B0F0"/>
                        </a:buClr>
                        <a:buSzPts val="1100"/>
                        <a:buFont typeface="Arial"/>
                        <a:buChar char="●"/>
                      </a:pPr>
                      <a:r>
                        <a:rPr lang="en-US" sz="800" u="none" strike="noStrike" cap="none">
                          <a:solidFill>
                            <a:schemeClr val="dk1"/>
                          </a:solidFill>
                        </a:rPr>
                        <a:t>Verify Login</a:t>
                      </a:r>
                      <a:endParaRPr sz="800" u="none" strike="noStrike" cap="none">
                        <a:solidFill>
                          <a:schemeClr val="dk1"/>
                        </a:solidFill>
                      </a:endParaRPr>
                    </a:p>
                    <a:p>
                      <a:pPr marL="457200" marR="0" lvl="0" indent="-298450" algn="l" rtl="0">
                        <a:lnSpc>
                          <a:spcPct val="100000"/>
                        </a:lnSpc>
                        <a:spcBef>
                          <a:spcPts val="0"/>
                        </a:spcBef>
                        <a:spcAft>
                          <a:spcPts val="0"/>
                        </a:spcAft>
                        <a:buClr>
                          <a:srgbClr val="00B0F0"/>
                        </a:buClr>
                        <a:buSzPts val="1100"/>
                        <a:buFont typeface="Arial"/>
                        <a:buChar char="●"/>
                      </a:pPr>
                      <a:r>
                        <a:rPr lang="en-US" sz="800" u="none" strike="noStrike" cap="none">
                          <a:solidFill>
                            <a:schemeClr val="dk1"/>
                          </a:solidFill>
                        </a:rPr>
                        <a:t>Verify Transactions</a:t>
                      </a:r>
                      <a:endParaRPr sz="1800" u="none" strike="noStrike" cap="none"/>
                    </a:p>
                    <a:p>
                      <a:pPr marL="457200" marR="0" lvl="0" indent="-298450" algn="l" rtl="0">
                        <a:lnSpc>
                          <a:spcPct val="100000"/>
                        </a:lnSpc>
                        <a:spcBef>
                          <a:spcPts val="0"/>
                        </a:spcBef>
                        <a:spcAft>
                          <a:spcPts val="0"/>
                        </a:spcAft>
                        <a:buClr>
                          <a:srgbClr val="00B0F0"/>
                        </a:buClr>
                        <a:buSzPts val="1100"/>
                        <a:buFont typeface="Arial"/>
                        <a:buChar char="●"/>
                      </a:pPr>
                      <a:r>
                        <a:rPr lang="en-US" sz="800" u="none" strike="noStrike" cap="none">
                          <a:solidFill>
                            <a:schemeClr val="dk1"/>
                          </a:solidFill>
                        </a:rPr>
                        <a:t>Customer Service Conversational Analytics</a:t>
                      </a:r>
                      <a:endParaRPr sz="8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00B0F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32450">
                <a:tc gridSpan="2">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1"/>
                        </a:solidFill>
                      </a:endParaRPr>
                    </a:p>
                  </a:txBody>
                  <a:tcPr marL="68575" marR="6857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709" name="Google Shape;709;p104"/>
          <p:cNvSpPr txBox="1"/>
          <p:nvPr/>
        </p:nvSpPr>
        <p:spPr>
          <a:xfrm>
            <a:off x="6818373" y="3441865"/>
            <a:ext cx="2133900" cy="363825"/>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11532A"/>
              </a:buClr>
              <a:buSzPts val="1950"/>
              <a:buFont typeface="Titillium Web"/>
              <a:buNone/>
            </a:pPr>
            <a:r>
              <a:rPr lang="en-US" sz="1950" b="1" i="0" u="none" strike="noStrike" cap="none">
                <a:solidFill>
                  <a:srgbClr val="11532A"/>
                </a:solidFill>
                <a:latin typeface="Titillium Web"/>
                <a:ea typeface="Titillium Web"/>
                <a:cs typeface="Titillium Web"/>
                <a:sym typeface="Titillium Web"/>
              </a:rPr>
              <a:t>Voice Biometrics</a:t>
            </a:r>
            <a:endParaRPr sz="1950" b="0" i="0" u="none" strike="noStrike" cap="none">
              <a:solidFill>
                <a:srgbClr val="11532A"/>
              </a:solidFill>
              <a:latin typeface="Titillium Web"/>
              <a:ea typeface="Titillium Web"/>
              <a:cs typeface="Titillium Web"/>
              <a:sym typeface="Titillium Web"/>
            </a:endParaRPr>
          </a:p>
        </p:txBody>
      </p:sp>
      <p:pic>
        <p:nvPicPr>
          <p:cNvPr id="710" name="Google Shape;710;p104"/>
          <p:cNvPicPr preferRelativeResize="0"/>
          <p:nvPr/>
        </p:nvPicPr>
        <p:blipFill rotWithShape="1">
          <a:blip r:embed="rId3">
            <a:alphaModFix/>
          </a:blip>
          <a:srcRect l="16873" r="16879"/>
          <a:stretch/>
        </p:blipFill>
        <p:spPr>
          <a:xfrm>
            <a:off x="574750" y="1948056"/>
            <a:ext cx="1528839" cy="1565456"/>
          </a:xfrm>
          <a:prstGeom prst="rect">
            <a:avLst/>
          </a:prstGeom>
          <a:noFill/>
          <a:ln>
            <a:noFill/>
          </a:ln>
        </p:spPr>
      </p:pic>
      <p:grpSp>
        <p:nvGrpSpPr>
          <p:cNvPr id="711" name="Google Shape;711;p104"/>
          <p:cNvGrpSpPr/>
          <p:nvPr/>
        </p:nvGrpSpPr>
        <p:grpSpPr>
          <a:xfrm>
            <a:off x="6415916" y="2052303"/>
            <a:ext cx="2755811" cy="1177275"/>
            <a:chOff x="628100" y="1227675"/>
            <a:chExt cx="3674414" cy="1569700"/>
          </a:xfrm>
        </p:grpSpPr>
        <p:pic>
          <p:nvPicPr>
            <p:cNvPr id="712" name="Google Shape;712;p104"/>
            <p:cNvPicPr preferRelativeResize="0"/>
            <p:nvPr/>
          </p:nvPicPr>
          <p:blipFill rotWithShape="1">
            <a:blip r:embed="rId4">
              <a:alphaModFix/>
            </a:blip>
            <a:srcRect l="24405" r="35332"/>
            <a:stretch/>
          </p:blipFill>
          <p:spPr>
            <a:xfrm>
              <a:off x="788817" y="1227675"/>
              <a:ext cx="2985738" cy="1569700"/>
            </a:xfrm>
            <a:prstGeom prst="rect">
              <a:avLst/>
            </a:prstGeom>
            <a:noFill/>
            <a:ln>
              <a:noFill/>
            </a:ln>
          </p:spPr>
        </p:pic>
        <p:sp>
          <p:nvSpPr>
            <p:cNvPr id="713" name="Google Shape;713;p104"/>
            <p:cNvSpPr/>
            <p:nvPr/>
          </p:nvSpPr>
          <p:spPr>
            <a:xfrm>
              <a:off x="3675233" y="1978949"/>
              <a:ext cx="305100" cy="396900"/>
            </a:xfrm>
            <a:prstGeom prst="rect">
              <a:avLst/>
            </a:prstGeom>
            <a:solidFill>
              <a:srgbClr val="FFFFFF"/>
            </a:solidFill>
            <a:ln w="9525" cap="flat" cmpd="sng">
              <a:solidFill>
                <a:srgbClr val="455F5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chemeClr val="dk1"/>
                </a:buClr>
                <a:buSzPts val="1050"/>
                <a:buFont typeface="Corbel"/>
                <a:buNone/>
              </a:pPr>
              <a:endParaRPr sz="1050" b="0" i="0" u="none" strike="noStrike" cap="none">
                <a:solidFill>
                  <a:srgbClr val="000000"/>
                </a:solidFill>
                <a:latin typeface="Arial"/>
                <a:ea typeface="Arial"/>
                <a:cs typeface="Arial"/>
                <a:sym typeface="Arial"/>
              </a:endParaRPr>
            </a:p>
          </p:txBody>
        </p:sp>
        <p:pic>
          <p:nvPicPr>
            <p:cNvPr id="714" name="Google Shape;714;p104"/>
            <p:cNvPicPr preferRelativeResize="0"/>
            <p:nvPr/>
          </p:nvPicPr>
          <p:blipFill rotWithShape="1">
            <a:blip r:embed="rId5">
              <a:alphaModFix/>
            </a:blip>
            <a:srcRect/>
            <a:stretch/>
          </p:blipFill>
          <p:spPr>
            <a:xfrm>
              <a:off x="628100" y="1319045"/>
              <a:ext cx="1478343" cy="1478330"/>
            </a:xfrm>
            <a:prstGeom prst="rect">
              <a:avLst/>
            </a:prstGeom>
            <a:noFill/>
            <a:ln>
              <a:noFill/>
            </a:ln>
          </p:spPr>
        </p:pic>
        <p:grpSp>
          <p:nvGrpSpPr>
            <p:cNvPr id="715" name="Google Shape;715;p104"/>
            <p:cNvGrpSpPr/>
            <p:nvPr/>
          </p:nvGrpSpPr>
          <p:grpSpPr>
            <a:xfrm>
              <a:off x="3353231" y="1537929"/>
              <a:ext cx="949283" cy="949283"/>
              <a:chOff x="4319163" y="2163913"/>
              <a:chExt cx="1232675" cy="1232675"/>
            </a:xfrm>
          </p:grpSpPr>
          <p:pic>
            <p:nvPicPr>
              <p:cNvPr id="716" name="Google Shape;716;p104"/>
              <p:cNvPicPr preferRelativeResize="0"/>
              <p:nvPr/>
            </p:nvPicPr>
            <p:blipFill rotWithShape="1">
              <a:blip r:embed="rId6">
                <a:alphaModFix/>
              </a:blip>
              <a:srcRect/>
              <a:stretch/>
            </p:blipFill>
            <p:spPr>
              <a:xfrm>
                <a:off x="4319163" y="2163913"/>
                <a:ext cx="1232675" cy="1232675"/>
              </a:xfrm>
              <a:prstGeom prst="rect">
                <a:avLst/>
              </a:prstGeom>
              <a:noFill/>
              <a:ln>
                <a:noFill/>
              </a:ln>
            </p:spPr>
          </p:pic>
          <p:sp>
            <p:nvSpPr>
              <p:cNvPr id="717" name="Google Shape;717;p104"/>
              <p:cNvSpPr/>
              <p:nvPr/>
            </p:nvSpPr>
            <p:spPr>
              <a:xfrm>
                <a:off x="4400394" y="2512336"/>
                <a:ext cx="465900" cy="112800"/>
              </a:xfrm>
              <a:prstGeom prst="rect">
                <a:avLst/>
              </a:prstGeom>
              <a:solidFill>
                <a:srgbClr val="FFFFFF"/>
              </a:solidFill>
              <a:ln>
                <a:noFill/>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Clr>
                    <a:schemeClr val="dk1"/>
                  </a:buClr>
                  <a:buSzPts val="1050"/>
                  <a:buFont typeface="Corbel"/>
                  <a:buNone/>
                </a:pPr>
                <a:endParaRPr sz="1050" b="0" i="0" u="none" strike="noStrike" cap="none">
                  <a:solidFill>
                    <a:srgbClr val="000000"/>
                  </a:solidFill>
                  <a:latin typeface="Arial"/>
                  <a:ea typeface="Arial"/>
                  <a:cs typeface="Arial"/>
                  <a:sym typeface="Arial"/>
                </a:endParaRPr>
              </a:p>
            </p:txBody>
          </p:sp>
        </p:grpSp>
        <p:sp>
          <p:nvSpPr>
            <p:cNvPr id="718" name="Google Shape;718;p104"/>
            <p:cNvSpPr/>
            <p:nvPr/>
          </p:nvSpPr>
          <p:spPr>
            <a:xfrm>
              <a:off x="1755108" y="1537903"/>
              <a:ext cx="832200" cy="492000"/>
            </a:xfrm>
            <a:prstGeom prst="ellipse">
              <a:avLst/>
            </a:prstGeom>
            <a:solidFill>
              <a:srgbClr val="FFFFFF"/>
            </a:solidFill>
            <a:ln>
              <a:noFill/>
            </a:ln>
            <a:effectLst>
              <a:outerShdw dist="9525" algn="bl" rotWithShape="0">
                <a:srgbClr val="000000">
                  <a:alpha val="47843"/>
                </a:srgbClr>
              </a:outerShdw>
            </a:effectLst>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900"/>
                <a:buFont typeface="Open Sans"/>
                <a:buNone/>
              </a:pPr>
              <a:r>
                <a:rPr lang="en-US" sz="900" b="1" i="0" u="none" strike="noStrike" cap="none">
                  <a:solidFill>
                    <a:srgbClr val="000000"/>
                  </a:solidFill>
                  <a:latin typeface="Open Sans"/>
                  <a:ea typeface="Open Sans"/>
                  <a:cs typeface="Open Sans"/>
                  <a:sym typeface="Open Sans"/>
                </a:rPr>
                <a:t>Halo</a:t>
              </a:r>
              <a:endParaRPr sz="900" b="1" i="0" u="none" strike="noStrike" cap="none">
                <a:solidFill>
                  <a:srgbClr val="000000"/>
                </a:solidFill>
                <a:latin typeface="Open Sans"/>
                <a:ea typeface="Open Sans"/>
                <a:cs typeface="Open Sans"/>
                <a:sym typeface="Open Sans"/>
              </a:endParaRPr>
            </a:p>
          </p:txBody>
        </p:sp>
      </p:grpSp>
      <p:sp>
        <p:nvSpPr>
          <p:cNvPr id="719" name="Google Shape;719;p104"/>
          <p:cNvSpPr/>
          <p:nvPr/>
        </p:nvSpPr>
        <p:spPr>
          <a:xfrm>
            <a:off x="635036" y="5181763"/>
            <a:ext cx="2787750" cy="533475"/>
          </a:xfrm>
          <a:prstGeom prst="roundRect">
            <a:avLst>
              <a:gd name="adj" fmla="val 7152"/>
            </a:avLst>
          </a:prstGeom>
          <a:noFill/>
          <a:ln>
            <a:noFill/>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1F4A40"/>
              </a:buClr>
              <a:buSzPts val="975"/>
              <a:buFont typeface="Open Sans"/>
              <a:buNone/>
            </a:pPr>
            <a:r>
              <a:rPr lang="en-US" sz="975" b="0" i="1" u="none" strike="noStrike" cap="none">
                <a:solidFill>
                  <a:srgbClr val="1F4A40"/>
                </a:solidFill>
                <a:latin typeface="Open Sans"/>
                <a:ea typeface="Open Sans"/>
                <a:cs typeface="Open Sans"/>
                <a:sym typeface="Open Sans"/>
              </a:rPr>
              <a:t>Up to 10 times faster than traditional authentication methods*</a:t>
            </a:r>
            <a:endParaRPr sz="975" b="0" i="1" u="none" strike="noStrike" cap="none">
              <a:solidFill>
                <a:srgbClr val="1F4A40"/>
              </a:solidFill>
              <a:latin typeface="Open Sans"/>
              <a:ea typeface="Open Sans"/>
              <a:cs typeface="Open Sans"/>
              <a:sym typeface="Open Sans"/>
            </a:endParaRPr>
          </a:p>
        </p:txBody>
      </p:sp>
      <p:sp>
        <p:nvSpPr>
          <p:cNvPr id="720" name="Google Shape;720;p104"/>
          <p:cNvSpPr txBox="1"/>
          <p:nvPr/>
        </p:nvSpPr>
        <p:spPr>
          <a:xfrm>
            <a:off x="525162" y="4937024"/>
            <a:ext cx="2954162" cy="363825"/>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11532A"/>
              </a:buClr>
              <a:buSzPts val="1950"/>
              <a:buFont typeface="Titillium Web"/>
              <a:buNone/>
            </a:pPr>
            <a:r>
              <a:rPr lang="en-US" sz="1950" b="1" i="0" u="none" strike="noStrike" cap="none">
                <a:solidFill>
                  <a:srgbClr val="11532A"/>
                </a:solidFill>
                <a:latin typeface="Titillium Web"/>
                <a:ea typeface="Titillium Web"/>
                <a:cs typeface="Titillium Web"/>
                <a:sym typeface="Titillium Web"/>
              </a:rPr>
              <a:t>Faster Authentication</a:t>
            </a:r>
            <a:endParaRPr sz="1950" b="0" i="0" u="none" strike="noStrike" cap="none">
              <a:solidFill>
                <a:srgbClr val="11532A"/>
              </a:solidFill>
              <a:latin typeface="Titillium Web"/>
              <a:ea typeface="Titillium Web"/>
              <a:cs typeface="Titillium Web"/>
              <a:sym typeface="Titillium Web"/>
            </a:endParaRPr>
          </a:p>
        </p:txBody>
      </p:sp>
      <p:sp>
        <p:nvSpPr>
          <p:cNvPr id="721" name="Google Shape;721;p104"/>
          <p:cNvSpPr/>
          <p:nvPr/>
        </p:nvSpPr>
        <p:spPr>
          <a:xfrm>
            <a:off x="3482996" y="5196772"/>
            <a:ext cx="2787750" cy="533475"/>
          </a:xfrm>
          <a:prstGeom prst="roundRect">
            <a:avLst>
              <a:gd name="adj" fmla="val 7152"/>
            </a:avLst>
          </a:prstGeom>
          <a:noFill/>
          <a:ln>
            <a:noFill/>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1F4A40"/>
              </a:buClr>
              <a:buSzPts val="975"/>
              <a:buFont typeface="Open Sans"/>
              <a:buNone/>
            </a:pPr>
            <a:r>
              <a:rPr lang="en-US" sz="975" b="0" i="1" u="none" strike="noStrike" cap="none">
                <a:solidFill>
                  <a:srgbClr val="1F4A40"/>
                </a:solidFill>
                <a:latin typeface="Open Sans"/>
                <a:ea typeface="Open Sans"/>
                <a:cs typeface="Open Sans"/>
                <a:sym typeface="Open Sans"/>
              </a:rPr>
              <a:t>Using state-of-the-art AI technology to achieve real-time result with guaranteed high accuracy</a:t>
            </a:r>
            <a:endParaRPr sz="975" b="0" i="1" u="none" strike="noStrike" cap="none">
              <a:solidFill>
                <a:srgbClr val="1F4A40"/>
              </a:solidFill>
              <a:latin typeface="Open Sans"/>
              <a:ea typeface="Open Sans"/>
              <a:cs typeface="Open Sans"/>
              <a:sym typeface="Open Sans"/>
            </a:endParaRPr>
          </a:p>
        </p:txBody>
      </p:sp>
      <p:sp>
        <p:nvSpPr>
          <p:cNvPr id="722" name="Google Shape;722;p104"/>
          <p:cNvSpPr txBox="1"/>
          <p:nvPr/>
        </p:nvSpPr>
        <p:spPr>
          <a:xfrm>
            <a:off x="3745233" y="4952968"/>
            <a:ext cx="2396925" cy="363825"/>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11532A"/>
              </a:buClr>
              <a:buSzPts val="1950"/>
              <a:buFont typeface="Titillium Web"/>
              <a:buNone/>
            </a:pPr>
            <a:r>
              <a:rPr lang="en-US" sz="1950" b="1" i="0" u="none" strike="noStrike" cap="none">
                <a:solidFill>
                  <a:srgbClr val="11532A"/>
                </a:solidFill>
                <a:latin typeface="Titillium Web"/>
                <a:ea typeface="Titillium Web"/>
                <a:cs typeface="Titillium Web"/>
                <a:sym typeface="Titillium Web"/>
              </a:rPr>
              <a:t>Accurate &amp; Secure</a:t>
            </a:r>
            <a:endParaRPr sz="1950" b="0" i="0" u="none" strike="noStrike" cap="none">
              <a:solidFill>
                <a:srgbClr val="11532A"/>
              </a:solidFill>
              <a:latin typeface="Titillium Web"/>
              <a:ea typeface="Titillium Web"/>
              <a:cs typeface="Titillium Web"/>
              <a:sym typeface="Titillium Web"/>
            </a:endParaRPr>
          </a:p>
        </p:txBody>
      </p:sp>
      <p:sp>
        <p:nvSpPr>
          <p:cNvPr id="723" name="Google Shape;723;p104"/>
          <p:cNvSpPr/>
          <p:nvPr/>
        </p:nvSpPr>
        <p:spPr>
          <a:xfrm>
            <a:off x="6314040" y="5196772"/>
            <a:ext cx="2787750" cy="533475"/>
          </a:xfrm>
          <a:prstGeom prst="roundRect">
            <a:avLst>
              <a:gd name="adj" fmla="val 7152"/>
            </a:avLst>
          </a:prstGeom>
          <a:noFill/>
          <a:ln>
            <a:noFill/>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1F4A40"/>
              </a:buClr>
              <a:buSzPts val="975"/>
              <a:buFont typeface="Open Sans"/>
              <a:buNone/>
            </a:pPr>
            <a:r>
              <a:rPr lang="en-US" sz="975" b="0" i="1" u="none" strike="noStrike" cap="none">
                <a:solidFill>
                  <a:srgbClr val="1F4A40"/>
                </a:solidFill>
                <a:latin typeface="Open Sans"/>
                <a:ea typeface="Open Sans"/>
                <a:cs typeface="Open Sans"/>
                <a:sym typeface="Open Sans"/>
              </a:rPr>
              <a:t>Applicable to banking, financial services, </a:t>
            </a:r>
            <a:br>
              <a:rPr lang="en-US" sz="975" b="0" i="1" u="none" strike="noStrike" cap="none">
                <a:solidFill>
                  <a:srgbClr val="1F4A40"/>
                </a:solidFill>
                <a:latin typeface="Open Sans"/>
                <a:ea typeface="Open Sans"/>
                <a:cs typeface="Open Sans"/>
                <a:sym typeface="Open Sans"/>
              </a:rPr>
            </a:br>
            <a:r>
              <a:rPr lang="en-US" sz="975" b="0" i="1" u="none" strike="noStrike" cap="none">
                <a:solidFill>
                  <a:srgbClr val="1F4A40"/>
                </a:solidFill>
                <a:latin typeface="Open Sans"/>
                <a:ea typeface="Open Sans"/>
                <a:cs typeface="Open Sans"/>
                <a:sym typeface="Open Sans"/>
              </a:rPr>
              <a:t>insurance &amp; healthcare, and other industries</a:t>
            </a:r>
            <a:endParaRPr sz="975" b="0" i="1" u="none" strike="noStrike" cap="none">
              <a:solidFill>
                <a:srgbClr val="1F4A40"/>
              </a:solidFill>
              <a:latin typeface="Open Sans"/>
              <a:ea typeface="Open Sans"/>
              <a:cs typeface="Open Sans"/>
              <a:sym typeface="Open Sans"/>
            </a:endParaRPr>
          </a:p>
        </p:txBody>
      </p:sp>
      <p:sp>
        <p:nvSpPr>
          <p:cNvPr id="724" name="Google Shape;724;p104"/>
          <p:cNvSpPr txBox="1"/>
          <p:nvPr/>
        </p:nvSpPr>
        <p:spPr>
          <a:xfrm>
            <a:off x="6519127" y="4952968"/>
            <a:ext cx="2396925" cy="363825"/>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11532A"/>
              </a:buClr>
              <a:buSzPts val="1950"/>
              <a:buFont typeface="Titillium Web"/>
              <a:buNone/>
            </a:pPr>
            <a:r>
              <a:rPr lang="en-US" sz="1950" b="1" i="0" u="none" strike="noStrike" cap="none">
                <a:solidFill>
                  <a:srgbClr val="11532A"/>
                </a:solidFill>
                <a:latin typeface="Titillium Web"/>
                <a:ea typeface="Titillium Web"/>
                <a:cs typeface="Titillium Web"/>
                <a:sym typeface="Titillium Web"/>
              </a:rPr>
              <a:t>Wide Application</a:t>
            </a:r>
            <a:endParaRPr sz="1950" b="0" i="0" u="none" strike="noStrike" cap="none">
              <a:solidFill>
                <a:srgbClr val="11532A"/>
              </a:solidFill>
              <a:latin typeface="Titillium Web"/>
              <a:ea typeface="Titillium Web"/>
              <a:cs typeface="Titillium Web"/>
              <a:sym typeface="Titillium Web"/>
            </a:endParaRPr>
          </a:p>
        </p:txBody>
      </p:sp>
      <p:pic>
        <p:nvPicPr>
          <p:cNvPr id="725" name="Google Shape;725;p104"/>
          <p:cNvPicPr preferRelativeResize="0"/>
          <p:nvPr/>
        </p:nvPicPr>
        <p:blipFill rotWithShape="1">
          <a:blip r:embed="rId7">
            <a:alphaModFix/>
          </a:blip>
          <a:srcRect/>
          <a:stretch/>
        </p:blipFill>
        <p:spPr>
          <a:xfrm>
            <a:off x="7453346" y="4292565"/>
            <a:ext cx="683325" cy="683325"/>
          </a:xfrm>
          <a:prstGeom prst="rect">
            <a:avLst/>
          </a:prstGeom>
          <a:noFill/>
          <a:ln>
            <a:noFill/>
          </a:ln>
        </p:spPr>
      </p:pic>
      <p:pic>
        <p:nvPicPr>
          <p:cNvPr id="726" name="Google Shape;726;p104"/>
          <p:cNvPicPr preferRelativeResize="0"/>
          <p:nvPr/>
        </p:nvPicPr>
        <p:blipFill rotWithShape="1">
          <a:blip r:embed="rId8">
            <a:alphaModFix/>
          </a:blip>
          <a:srcRect/>
          <a:stretch/>
        </p:blipFill>
        <p:spPr>
          <a:xfrm>
            <a:off x="4491293" y="4270884"/>
            <a:ext cx="683325" cy="683349"/>
          </a:xfrm>
          <a:prstGeom prst="rect">
            <a:avLst/>
          </a:prstGeom>
          <a:noFill/>
          <a:ln>
            <a:noFill/>
          </a:ln>
        </p:spPr>
      </p:pic>
      <p:pic>
        <p:nvPicPr>
          <p:cNvPr id="727" name="Google Shape;727;p104"/>
          <p:cNvPicPr preferRelativeResize="0"/>
          <p:nvPr/>
        </p:nvPicPr>
        <p:blipFill rotWithShape="1">
          <a:blip r:embed="rId9">
            <a:alphaModFix/>
          </a:blip>
          <a:srcRect/>
          <a:stretch/>
        </p:blipFill>
        <p:spPr>
          <a:xfrm>
            <a:off x="1479643" y="4282621"/>
            <a:ext cx="683325" cy="683325"/>
          </a:xfrm>
          <a:prstGeom prst="rect">
            <a:avLst/>
          </a:prstGeom>
          <a:noFill/>
          <a:ln>
            <a:noFill/>
          </a:ln>
        </p:spPr>
      </p:pic>
      <p:sp>
        <p:nvSpPr>
          <p:cNvPr id="728" name="Google Shape;728;p104"/>
          <p:cNvSpPr txBox="1"/>
          <p:nvPr/>
        </p:nvSpPr>
        <p:spPr>
          <a:xfrm>
            <a:off x="4677674" y="5683533"/>
            <a:ext cx="2813554" cy="352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800"/>
              <a:buFont typeface="Arial"/>
              <a:buNone/>
            </a:pPr>
            <a:r>
              <a:rPr lang="en-US" sz="800" b="0" i="0" u="none" strike="noStrike" cap="none">
                <a:solidFill>
                  <a:schemeClr val="dk1"/>
                </a:solidFill>
                <a:latin typeface="Arial"/>
                <a:ea typeface="Arial"/>
                <a:cs typeface="Arial"/>
                <a:sym typeface="Arial"/>
              </a:rPr>
              <a:t>Sumber: prosa.ai</a:t>
            </a:r>
            <a:endParaRPr sz="1100" b="0" i="0" u="none" strike="noStrike" cap="none">
              <a:solidFill>
                <a:schemeClr val="dk1"/>
              </a:solidFill>
              <a:latin typeface="Arial"/>
              <a:ea typeface="Arial"/>
              <a:cs typeface="Arial"/>
              <a:sym typeface="Arial"/>
            </a:endParaRPr>
          </a:p>
        </p:txBody>
      </p:sp>
      <p:sp>
        <p:nvSpPr>
          <p:cNvPr id="729" name="Google Shape;729;p104"/>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05"/>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Penerapan AI: Document Digitization</a:t>
            </a:r>
            <a:endParaRPr/>
          </a:p>
        </p:txBody>
      </p:sp>
      <p:pic>
        <p:nvPicPr>
          <p:cNvPr id="735" name="Google Shape;735;p105"/>
          <p:cNvPicPr preferRelativeResize="0"/>
          <p:nvPr/>
        </p:nvPicPr>
        <p:blipFill rotWithShape="1">
          <a:blip r:embed="rId3">
            <a:alphaModFix/>
          </a:blip>
          <a:srcRect/>
          <a:stretch/>
        </p:blipFill>
        <p:spPr>
          <a:xfrm>
            <a:off x="2411370" y="2342615"/>
            <a:ext cx="1875920" cy="1125545"/>
          </a:xfrm>
          <a:prstGeom prst="rect">
            <a:avLst/>
          </a:prstGeom>
          <a:noFill/>
          <a:ln>
            <a:noFill/>
          </a:ln>
        </p:spPr>
      </p:pic>
      <p:graphicFrame>
        <p:nvGraphicFramePr>
          <p:cNvPr id="736" name="Google Shape;736;p105"/>
          <p:cNvGraphicFramePr/>
          <p:nvPr/>
        </p:nvGraphicFramePr>
        <p:xfrm>
          <a:off x="4959729" y="2012901"/>
          <a:ext cx="3000000" cy="3000000"/>
        </p:xfrm>
        <a:graphic>
          <a:graphicData uri="http://schemas.openxmlformats.org/drawingml/2006/table">
            <a:tbl>
              <a:tblPr>
                <a:noFill/>
                <a:tableStyleId>{4CB310B9-E968-4ABA-BD23-96DC4F23CC4D}</a:tableStyleId>
              </a:tblPr>
              <a:tblGrid>
                <a:gridCol w="3055025">
                  <a:extLst>
                    <a:ext uri="{9D8B030D-6E8A-4147-A177-3AD203B41FA5}">
                      <a16:colId xmlns:a16="http://schemas.microsoft.com/office/drawing/2014/main" val="20000"/>
                    </a:ext>
                  </a:extLst>
                </a:gridCol>
                <a:gridCol w="2976575">
                  <a:extLst>
                    <a:ext uri="{9D8B030D-6E8A-4147-A177-3AD203B41FA5}">
                      <a16:colId xmlns:a16="http://schemas.microsoft.com/office/drawing/2014/main" val="20001"/>
                    </a:ext>
                  </a:extLst>
                </a:gridCol>
              </a:tblGrid>
              <a:tr h="336025">
                <a:tc gridSpan="2">
                  <a:txBody>
                    <a:bodyPr/>
                    <a:lstStyle/>
                    <a:p>
                      <a:pPr marL="0" marR="0" lvl="0" indent="0" algn="l" rtl="0">
                        <a:lnSpc>
                          <a:spcPct val="100000"/>
                        </a:lnSpc>
                        <a:spcBef>
                          <a:spcPts val="0"/>
                        </a:spcBef>
                        <a:spcAft>
                          <a:spcPts val="0"/>
                        </a:spcAft>
                        <a:buClr>
                          <a:srgbClr val="000000"/>
                        </a:buClr>
                        <a:buSzPts val="900"/>
                        <a:buFont typeface="Arial"/>
                        <a:buNone/>
                      </a:pPr>
                      <a:r>
                        <a:rPr lang="en-US" sz="1300" b="1" u="none" strike="noStrike" cap="none">
                          <a:solidFill>
                            <a:schemeClr val="dk1"/>
                          </a:solidFill>
                        </a:rPr>
                        <a:t>BENEFITS</a:t>
                      </a:r>
                      <a:endParaRPr sz="1300" b="1"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B0F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989425">
                <a:tc>
                  <a:txBody>
                    <a:bodyPr/>
                    <a:lstStyle/>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Reduce Clerical Work</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Faster and Accurate Data Input</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Reduce Operational Costs</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Convenience</a:t>
                      </a:r>
                      <a:endParaRPr sz="13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00B0F0">
                          <a:alpha val="0"/>
                        </a:srgbClr>
                      </a:solidFill>
                      <a:prstDash val="solid"/>
                      <a:round/>
                      <a:headEnd type="none" w="sm" len="sm"/>
                      <a:tailEnd type="none" w="sm" len="sm"/>
                    </a:lnR>
                    <a:lnT w="9525" cap="flat" cmpd="sng">
                      <a:solidFill>
                        <a:srgbClr val="00B0F0"/>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tc>
                  <a:txBody>
                    <a:bodyPr/>
                    <a:lstStyle/>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Automated</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Improve User Experience</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Save time</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Save money</a:t>
                      </a:r>
                      <a:endParaRPr sz="13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B0F0"/>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extLst>
                  <a:ext uri="{0D108BD9-81ED-4DB2-BD59-A6C34878D82A}">
                    <a16:rowId xmlns:a16="http://schemas.microsoft.com/office/drawing/2014/main" val="10001"/>
                  </a:ext>
                </a:extLst>
              </a:tr>
              <a:tr h="336025">
                <a:tc gridSpan="2">
                  <a:txBody>
                    <a:bodyPr/>
                    <a:lstStyle/>
                    <a:p>
                      <a:pPr marL="0" marR="0" lvl="0" indent="0" algn="l" rtl="0">
                        <a:lnSpc>
                          <a:spcPct val="100000"/>
                        </a:lnSpc>
                        <a:spcBef>
                          <a:spcPts val="0"/>
                        </a:spcBef>
                        <a:spcAft>
                          <a:spcPts val="0"/>
                        </a:spcAft>
                        <a:buClr>
                          <a:srgbClr val="000000"/>
                        </a:buClr>
                        <a:buSzPts val="900"/>
                        <a:buFont typeface="Arial"/>
                        <a:buNone/>
                      </a:pPr>
                      <a:r>
                        <a:rPr lang="en-US" sz="1300" b="1" u="none" strike="noStrike" cap="none">
                          <a:solidFill>
                            <a:schemeClr val="dk1"/>
                          </a:solidFill>
                        </a:rPr>
                        <a:t>USE CASE SCENARIOS</a:t>
                      </a:r>
                      <a:endParaRPr sz="1300" b="1"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00B0F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1456175">
                <a:tc>
                  <a:txBody>
                    <a:bodyPr/>
                    <a:lstStyle/>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Electronic-Know Your Customer (eKYC)</a:t>
                      </a:r>
                      <a:br>
                        <a:rPr lang="en-US" sz="1300" u="none" strike="noStrike" cap="none">
                          <a:solidFill>
                            <a:schemeClr val="dk1"/>
                          </a:solidFill>
                        </a:rPr>
                      </a:br>
                      <a:r>
                        <a:rPr lang="en-US" sz="1300" u="none" strike="noStrike" cap="none">
                          <a:solidFill>
                            <a:schemeClr val="dk1"/>
                          </a:solidFill>
                        </a:rPr>
                        <a:t>eKTP, NPWP, Passport, ITAS, ITAP</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Digitize Invoice and Purchase Orders</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Credit Card, Birth Certificate, etc</a:t>
                      </a:r>
                      <a:endParaRPr sz="13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00B0F0">
                          <a:alpha val="0"/>
                        </a:srgbClr>
                      </a:solidFill>
                      <a:prstDash val="solid"/>
                      <a:round/>
                      <a:headEnd type="none" w="sm" len="sm"/>
                      <a:tailEnd type="none" w="sm" len="sm"/>
                    </a:lnR>
                    <a:lnT w="9525" cap="flat" cmpd="sng">
                      <a:solidFill>
                        <a:srgbClr val="00B0F0"/>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tc>
                  <a:txBody>
                    <a:bodyPr/>
                    <a:lstStyle/>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Digitize Documents and Forms</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Digitize Name Cards</a:t>
                      </a:r>
                      <a:endParaRPr sz="1300" u="none" strike="noStrike" cap="none">
                        <a:solidFill>
                          <a:schemeClr val="dk1"/>
                        </a:solidFill>
                      </a:endParaRPr>
                    </a:p>
                    <a:p>
                      <a:pPr marL="457200" marR="0" lvl="0" indent="-323850" algn="l" rtl="0">
                        <a:lnSpc>
                          <a:spcPct val="100000"/>
                        </a:lnSpc>
                        <a:spcBef>
                          <a:spcPts val="0"/>
                        </a:spcBef>
                        <a:spcAft>
                          <a:spcPts val="0"/>
                        </a:spcAft>
                        <a:buClr>
                          <a:srgbClr val="00B0F0"/>
                        </a:buClr>
                        <a:buSzPts val="1500"/>
                        <a:buFont typeface="Arial"/>
                        <a:buChar char="●"/>
                      </a:pPr>
                      <a:r>
                        <a:rPr lang="en-US" sz="1300" u="none" strike="noStrike" cap="none">
                          <a:solidFill>
                            <a:schemeClr val="dk1"/>
                          </a:solidFill>
                        </a:rPr>
                        <a:t>Digitize Video/Speech Recording</a:t>
                      </a:r>
                      <a:endParaRPr sz="1300"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00B0F0"/>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extLst>
                  <a:ext uri="{0D108BD9-81ED-4DB2-BD59-A6C34878D82A}">
                    <a16:rowId xmlns:a16="http://schemas.microsoft.com/office/drawing/2014/main" val="10003"/>
                  </a:ext>
                </a:extLst>
              </a:tr>
              <a:tr h="771525">
                <a:tc gridSpan="2">
                  <a:txBody>
                    <a:bodyPr/>
                    <a:lstStyle/>
                    <a:p>
                      <a:pPr marL="0" marR="0" lvl="0" indent="0" algn="l" rtl="0">
                        <a:lnSpc>
                          <a:spcPct val="100000"/>
                        </a:lnSpc>
                        <a:spcBef>
                          <a:spcPts val="0"/>
                        </a:spcBef>
                        <a:spcAft>
                          <a:spcPts val="0"/>
                        </a:spcAft>
                        <a:buClr>
                          <a:srgbClr val="000000"/>
                        </a:buClr>
                        <a:buSzPts val="900"/>
                        <a:buFont typeface="Arial"/>
                        <a:buNone/>
                      </a:pPr>
                      <a:endParaRPr sz="1300" b="1" u="none" strike="noStrike" cap="none">
                        <a:solidFill>
                          <a:schemeClr val="dk1"/>
                        </a:solidFill>
                      </a:endParaRPr>
                    </a:p>
                  </a:txBody>
                  <a:tcPr marL="68575" marR="68575" marT="68575" marB="68575" anchor="ctr">
                    <a:lnL w="9525" cap="flat" cmpd="sng">
                      <a:solidFill>
                        <a:srgbClr val="00B0F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bl>
          </a:graphicData>
        </a:graphic>
      </p:graphicFrame>
      <p:grpSp>
        <p:nvGrpSpPr>
          <p:cNvPr id="737" name="Google Shape;737;p105"/>
          <p:cNvGrpSpPr/>
          <p:nvPr/>
        </p:nvGrpSpPr>
        <p:grpSpPr>
          <a:xfrm>
            <a:off x="675038" y="4452726"/>
            <a:ext cx="3612252" cy="1171933"/>
            <a:chOff x="706800" y="2192144"/>
            <a:chExt cx="3600170" cy="1584158"/>
          </a:xfrm>
        </p:grpSpPr>
        <p:pic>
          <p:nvPicPr>
            <p:cNvPr id="738" name="Google Shape;738;p105"/>
            <p:cNvPicPr preferRelativeResize="0"/>
            <p:nvPr/>
          </p:nvPicPr>
          <p:blipFill rotWithShape="1">
            <a:blip r:embed="rId4">
              <a:alphaModFix/>
            </a:blip>
            <a:srcRect/>
            <a:stretch/>
          </p:blipFill>
          <p:spPr>
            <a:xfrm>
              <a:off x="706800" y="2624376"/>
              <a:ext cx="1447800" cy="1151926"/>
            </a:xfrm>
            <a:prstGeom prst="rect">
              <a:avLst/>
            </a:prstGeom>
            <a:noFill/>
            <a:ln>
              <a:noFill/>
            </a:ln>
          </p:spPr>
        </p:pic>
        <p:sp>
          <p:nvSpPr>
            <p:cNvPr id="739" name="Google Shape;739;p105"/>
            <p:cNvSpPr txBox="1"/>
            <p:nvPr/>
          </p:nvSpPr>
          <p:spPr>
            <a:xfrm>
              <a:off x="947425" y="2285925"/>
              <a:ext cx="887400" cy="50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Proxima Nova"/>
                <a:buNone/>
              </a:pPr>
              <a:r>
                <a:rPr lang="en-US" sz="1050" b="0" i="0" u="none" strike="noStrike" cap="none">
                  <a:solidFill>
                    <a:srgbClr val="000000"/>
                  </a:solidFill>
                  <a:latin typeface="Proxima Nova"/>
                  <a:ea typeface="Proxima Nova"/>
                  <a:cs typeface="Proxima Nova"/>
                  <a:sym typeface="Proxima Nova"/>
                </a:rPr>
                <a:t>Voice Recording</a:t>
              </a:r>
              <a:endParaRPr sz="1050" b="0" i="0" u="none" strike="noStrike" cap="none">
                <a:solidFill>
                  <a:srgbClr val="000000"/>
                </a:solidFill>
                <a:latin typeface="Proxima Nova"/>
                <a:ea typeface="Proxima Nova"/>
                <a:cs typeface="Proxima Nova"/>
                <a:sym typeface="Proxima Nova"/>
              </a:endParaRPr>
            </a:p>
          </p:txBody>
        </p:sp>
        <p:sp>
          <p:nvSpPr>
            <p:cNvPr id="740" name="Google Shape;740;p105"/>
            <p:cNvSpPr/>
            <p:nvPr/>
          </p:nvSpPr>
          <p:spPr>
            <a:xfrm>
              <a:off x="2082752" y="3306622"/>
              <a:ext cx="1060200" cy="195600"/>
            </a:xfrm>
            <a:prstGeom prst="rightArrow">
              <a:avLst>
                <a:gd name="adj1" fmla="val 50000"/>
                <a:gd name="adj2" fmla="val 50000"/>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050"/>
                <a:buFont typeface="Corbel"/>
                <a:buNone/>
              </a:pPr>
              <a:endParaRPr sz="1050" b="0" i="0" u="none" strike="noStrike" cap="none">
                <a:solidFill>
                  <a:srgbClr val="000000"/>
                </a:solidFill>
                <a:latin typeface="Arial"/>
                <a:ea typeface="Arial"/>
                <a:cs typeface="Arial"/>
                <a:sym typeface="Arial"/>
              </a:endParaRPr>
            </a:p>
          </p:txBody>
        </p:sp>
        <p:pic>
          <p:nvPicPr>
            <p:cNvPr id="741" name="Google Shape;741;p105"/>
            <p:cNvPicPr preferRelativeResize="0"/>
            <p:nvPr/>
          </p:nvPicPr>
          <p:blipFill rotWithShape="1">
            <a:blip r:embed="rId5">
              <a:alphaModFix/>
            </a:blip>
            <a:srcRect/>
            <a:stretch/>
          </p:blipFill>
          <p:spPr>
            <a:xfrm>
              <a:off x="3284190" y="2857547"/>
              <a:ext cx="856050" cy="856050"/>
            </a:xfrm>
            <a:prstGeom prst="rect">
              <a:avLst/>
            </a:prstGeom>
            <a:noFill/>
            <a:ln>
              <a:noFill/>
            </a:ln>
          </p:spPr>
        </p:pic>
        <p:sp>
          <p:nvSpPr>
            <p:cNvPr id="742" name="Google Shape;742;p105"/>
            <p:cNvSpPr txBox="1"/>
            <p:nvPr/>
          </p:nvSpPr>
          <p:spPr>
            <a:xfrm>
              <a:off x="3117470" y="2192144"/>
              <a:ext cx="1189500" cy="50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50"/>
                <a:buFont typeface="Proxima Nova"/>
                <a:buNone/>
              </a:pPr>
              <a:r>
                <a:rPr lang="en-US" sz="1050" b="0" i="0" u="none" strike="noStrike" cap="none">
                  <a:solidFill>
                    <a:srgbClr val="000000"/>
                  </a:solidFill>
                  <a:latin typeface="Proxima Nova"/>
                  <a:ea typeface="Proxima Nova"/>
                  <a:cs typeface="Proxima Nova"/>
                  <a:sym typeface="Proxima Nova"/>
                </a:rPr>
                <a:t>Speech</a:t>
              </a:r>
              <a:endParaRPr sz="1050" b="0"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050"/>
                <a:buFont typeface="Proxima Nova"/>
                <a:buNone/>
              </a:pPr>
              <a:r>
                <a:rPr lang="en-US" sz="1050" b="0" i="0" u="none" strike="noStrike" cap="none">
                  <a:solidFill>
                    <a:srgbClr val="000000"/>
                  </a:solidFill>
                  <a:latin typeface="Proxima Nova"/>
                  <a:ea typeface="Proxima Nova"/>
                  <a:cs typeface="Proxima Nova"/>
                  <a:sym typeface="Proxima Nova"/>
                </a:rPr>
                <a:t>Transcription</a:t>
              </a:r>
              <a:endParaRPr sz="1050" b="0" i="0" u="none" strike="noStrike" cap="none">
                <a:solidFill>
                  <a:srgbClr val="000000"/>
                </a:solidFill>
                <a:latin typeface="Proxima Nova"/>
                <a:ea typeface="Proxima Nova"/>
                <a:cs typeface="Proxima Nova"/>
                <a:sym typeface="Proxima Nova"/>
              </a:endParaRPr>
            </a:p>
          </p:txBody>
        </p:sp>
        <p:sp>
          <p:nvSpPr>
            <p:cNvPr id="743" name="Google Shape;743;p105"/>
            <p:cNvSpPr txBox="1"/>
            <p:nvPr/>
          </p:nvSpPr>
          <p:spPr>
            <a:xfrm>
              <a:off x="2082752" y="2667421"/>
              <a:ext cx="1060200" cy="580500"/>
            </a:xfrm>
            <a:prstGeom prst="rect">
              <a:avLst/>
            </a:prstGeom>
            <a:solidFill>
              <a:srgbClr val="B6D7A8"/>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88"/>
                <a:buFont typeface="Proxima Nova"/>
                <a:buNone/>
              </a:pPr>
              <a:r>
                <a:rPr lang="en-US" sz="788" b="1" i="0" u="none" strike="noStrike" cap="none">
                  <a:solidFill>
                    <a:srgbClr val="000000"/>
                  </a:solidFill>
                  <a:latin typeface="Proxima Nova"/>
                  <a:ea typeface="Proxima Nova"/>
                  <a:cs typeface="Proxima Nova"/>
                  <a:sym typeface="Proxima Nova"/>
                </a:rPr>
                <a:t>Recognition process</a:t>
              </a:r>
              <a:endParaRPr sz="788" b="1" i="0" u="none" strike="noStrike" cap="none">
                <a:solidFill>
                  <a:srgbClr val="000000"/>
                </a:solidFill>
                <a:latin typeface="Proxima Nova"/>
                <a:ea typeface="Proxima Nova"/>
                <a:cs typeface="Proxima Nova"/>
                <a:sym typeface="Proxima Nova"/>
              </a:endParaRPr>
            </a:p>
          </p:txBody>
        </p:sp>
      </p:grpSp>
      <p:sp>
        <p:nvSpPr>
          <p:cNvPr id="744" name="Google Shape;744;p105"/>
          <p:cNvSpPr/>
          <p:nvPr/>
        </p:nvSpPr>
        <p:spPr>
          <a:xfrm>
            <a:off x="840064" y="2012897"/>
            <a:ext cx="362310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Fira Sans"/>
              <a:buNone/>
            </a:pPr>
            <a:r>
              <a:rPr lang="en-US" sz="1050" b="0" i="0" u="none" strike="noStrike" cap="none">
                <a:solidFill>
                  <a:srgbClr val="000000"/>
                </a:solidFill>
                <a:latin typeface="Fira Sans"/>
                <a:ea typeface="Fira Sans"/>
                <a:cs typeface="Fira Sans"/>
                <a:sym typeface="Fira Sans"/>
              </a:rPr>
              <a:t>Go paperless. Digitize and secure your past, present and future</a:t>
            </a:r>
            <a:endParaRPr sz="1800" b="0" i="0" u="none" strike="noStrike" cap="none">
              <a:solidFill>
                <a:schemeClr val="dk1"/>
              </a:solidFill>
              <a:latin typeface="Corbel"/>
              <a:ea typeface="Corbel"/>
              <a:cs typeface="Corbel"/>
              <a:sym typeface="Corbel"/>
            </a:endParaRPr>
          </a:p>
        </p:txBody>
      </p:sp>
      <p:pic>
        <p:nvPicPr>
          <p:cNvPr id="745" name="Google Shape;745;p105"/>
          <p:cNvPicPr preferRelativeResize="0"/>
          <p:nvPr/>
        </p:nvPicPr>
        <p:blipFill rotWithShape="1">
          <a:blip r:embed="rId6">
            <a:alphaModFix/>
          </a:blip>
          <a:srcRect/>
          <a:stretch/>
        </p:blipFill>
        <p:spPr>
          <a:xfrm>
            <a:off x="791609" y="3004129"/>
            <a:ext cx="1671724" cy="1428824"/>
          </a:xfrm>
          <a:prstGeom prst="rect">
            <a:avLst/>
          </a:prstGeom>
          <a:noFill/>
          <a:ln>
            <a:noFill/>
          </a:ln>
        </p:spPr>
      </p:pic>
      <p:sp>
        <p:nvSpPr>
          <p:cNvPr id="746" name="Google Shape;746;p105"/>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6"/>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Penerapan AI: Meeting analytics</a:t>
            </a:r>
            <a:endParaRPr/>
          </a:p>
        </p:txBody>
      </p:sp>
      <p:sp>
        <p:nvSpPr>
          <p:cNvPr id="752" name="Google Shape;752;p106"/>
          <p:cNvSpPr txBox="1">
            <a:spLocks noGrp="1"/>
          </p:cNvSpPr>
          <p:nvPr>
            <p:ph type="body" idx="1"/>
          </p:nvPr>
        </p:nvSpPr>
        <p:spPr>
          <a:xfrm>
            <a:off x="525162" y="1960605"/>
            <a:ext cx="10645346" cy="413116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753" name="Google Shape;753;p106"/>
          <p:cNvPicPr preferRelativeResize="0"/>
          <p:nvPr/>
        </p:nvPicPr>
        <p:blipFill rotWithShape="1">
          <a:blip r:embed="rId3">
            <a:alphaModFix/>
          </a:blip>
          <a:srcRect/>
          <a:stretch/>
        </p:blipFill>
        <p:spPr>
          <a:xfrm>
            <a:off x="525162" y="1951871"/>
            <a:ext cx="3291057" cy="3233904"/>
          </a:xfrm>
          <a:prstGeom prst="rect">
            <a:avLst/>
          </a:prstGeom>
          <a:noFill/>
          <a:ln>
            <a:noFill/>
          </a:ln>
        </p:spPr>
      </p:pic>
      <p:pic>
        <p:nvPicPr>
          <p:cNvPr id="754" name="Google Shape;754;p106"/>
          <p:cNvPicPr preferRelativeResize="0"/>
          <p:nvPr/>
        </p:nvPicPr>
        <p:blipFill rotWithShape="1">
          <a:blip r:embed="rId4">
            <a:alphaModFix/>
          </a:blip>
          <a:srcRect/>
          <a:stretch/>
        </p:blipFill>
        <p:spPr>
          <a:xfrm>
            <a:off x="4168813" y="1920848"/>
            <a:ext cx="3486329" cy="3276769"/>
          </a:xfrm>
          <a:prstGeom prst="rect">
            <a:avLst/>
          </a:prstGeom>
          <a:noFill/>
          <a:ln>
            <a:noFill/>
          </a:ln>
        </p:spPr>
      </p:pic>
      <p:pic>
        <p:nvPicPr>
          <p:cNvPr id="755" name="Google Shape;755;p106"/>
          <p:cNvPicPr preferRelativeResize="0"/>
          <p:nvPr/>
        </p:nvPicPr>
        <p:blipFill rotWithShape="1">
          <a:blip r:embed="rId5">
            <a:alphaModFix/>
          </a:blip>
          <a:srcRect/>
          <a:stretch/>
        </p:blipFill>
        <p:spPr>
          <a:xfrm>
            <a:off x="7655142" y="1920848"/>
            <a:ext cx="1792392" cy="2021252"/>
          </a:xfrm>
          <a:prstGeom prst="rect">
            <a:avLst/>
          </a:prstGeom>
          <a:noFill/>
          <a:ln>
            <a:noFill/>
          </a:ln>
        </p:spPr>
      </p:pic>
      <p:sp>
        <p:nvSpPr>
          <p:cNvPr id="756" name="Google Shape;756;p106"/>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5"/>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b="1"/>
              <a:t>Data Science  dan Artificial intelligence</a:t>
            </a:r>
            <a:br>
              <a:rPr lang="en-US" b="1"/>
            </a:br>
            <a:endParaRPr b="1"/>
          </a:p>
        </p:txBody>
      </p:sp>
      <p:pic>
        <p:nvPicPr>
          <p:cNvPr id="131" name="Google Shape;131;p55"/>
          <p:cNvPicPr preferRelativeResize="0">
            <a:picLocks noGrp="1"/>
          </p:cNvPicPr>
          <p:nvPr>
            <p:ph type="body" idx="1"/>
          </p:nvPr>
        </p:nvPicPr>
        <p:blipFill rotWithShape="1">
          <a:blip r:embed="rId3">
            <a:alphaModFix/>
          </a:blip>
          <a:srcRect/>
          <a:stretch/>
        </p:blipFill>
        <p:spPr>
          <a:xfrm>
            <a:off x="2514083" y="1723189"/>
            <a:ext cx="6667500" cy="4086300"/>
          </a:xfrm>
          <a:prstGeom prst="rect">
            <a:avLst/>
          </a:prstGeom>
          <a:noFill/>
          <a:ln>
            <a:noFill/>
          </a:ln>
        </p:spPr>
      </p:pic>
      <p:sp>
        <p:nvSpPr>
          <p:cNvPr id="132" name="Google Shape;132;p55"/>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07"/>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Penerapan AI: Kesehatan</a:t>
            </a:r>
            <a:endParaRPr/>
          </a:p>
        </p:txBody>
      </p:sp>
      <p:sp>
        <p:nvSpPr>
          <p:cNvPr id="762" name="Google Shape;762;p107"/>
          <p:cNvSpPr txBox="1">
            <a:spLocks noGrp="1"/>
          </p:cNvSpPr>
          <p:nvPr>
            <p:ph type="body" idx="1"/>
          </p:nvPr>
        </p:nvSpPr>
        <p:spPr>
          <a:xfrm>
            <a:off x="525162" y="1960605"/>
            <a:ext cx="10645346" cy="413116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63" name="Google Shape;763;p107"/>
          <p:cNvPicPr preferRelativeResize="0"/>
          <p:nvPr/>
        </p:nvPicPr>
        <p:blipFill rotWithShape="1">
          <a:blip r:embed="rId3">
            <a:alphaModFix/>
          </a:blip>
          <a:srcRect/>
          <a:stretch/>
        </p:blipFill>
        <p:spPr>
          <a:xfrm>
            <a:off x="360405" y="1777953"/>
            <a:ext cx="3672720" cy="2526840"/>
          </a:xfrm>
          <a:prstGeom prst="rect">
            <a:avLst/>
          </a:prstGeom>
          <a:noFill/>
          <a:ln>
            <a:noFill/>
          </a:ln>
        </p:spPr>
      </p:pic>
      <p:pic>
        <p:nvPicPr>
          <p:cNvPr id="764" name="Google Shape;764;p107"/>
          <p:cNvPicPr preferRelativeResize="0"/>
          <p:nvPr/>
        </p:nvPicPr>
        <p:blipFill rotWithShape="1">
          <a:blip r:embed="rId4">
            <a:alphaModFix/>
          </a:blip>
          <a:srcRect/>
          <a:stretch/>
        </p:blipFill>
        <p:spPr>
          <a:xfrm>
            <a:off x="2436077" y="4223744"/>
            <a:ext cx="1737359" cy="1377948"/>
          </a:xfrm>
          <a:prstGeom prst="rect">
            <a:avLst/>
          </a:prstGeom>
          <a:noFill/>
          <a:ln>
            <a:noFill/>
          </a:ln>
        </p:spPr>
      </p:pic>
      <p:pic>
        <p:nvPicPr>
          <p:cNvPr id="765" name="Google Shape;765;p107"/>
          <p:cNvPicPr preferRelativeResize="0"/>
          <p:nvPr/>
        </p:nvPicPr>
        <p:blipFill rotWithShape="1">
          <a:blip r:embed="rId5">
            <a:alphaModFix/>
          </a:blip>
          <a:srcRect/>
          <a:stretch/>
        </p:blipFill>
        <p:spPr>
          <a:xfrm>
            <a:off x="4599594" y="3575265"/>
            <a:ext cx="1996644" cy="2010073"/>
          </a:xfrm>
          <a:prstGeom prst="rect">
            <a:avLst/>
          </a:prstGeom>
          <a:noFill/>
          <a:ln>
            <a:noFill/>
          </a:ln>
        </p:spPr>
      </p:pic>
      <p:pic>
        <p:nvPicPr>
          <p:cNvPr id="766" name="Google Shape;766;p107"/>
          <p:cNvPicPr preferRelativeResize="0"/>
          <p:nvPr/>
        </p:nvPicPr>
        <p:blipFill rotWithShape="1">
          <a:blip r:embed="rId6">
            <a:alphaModFix/>
          </a:blip>
          <a:srcRect/>
          <a:stretch/>
        </p:blipFill>
        <p:spPr>
          <a:xfrm>
            <a:off x="916653" y="4223743"/>
            <a:ext cx="1334197" cy="1361595"/>
          </a:xfrm>
          <a:prstGeom prst="rect">
            <a:avLst/>
          </a:prstGeom>
          <a:noFill/>
          <a:ln>
            <a:noFill/>
          </a:ln>
        </p:spPr>
      </p:pic>
      <p:sp>
        <p:nvSpPr>
          <p:cNvPr id="767" name="Google Shape;767;p107"/>
          <p:cNvSpPr txBox="1"/>
          <p:nvPr/>
        </p:nvSpPr>
        <p:spPr>
          <a:xfrm>
            <a:off x="7707757" y="1960605"/>
            <a:ext cx="3964439" cy="34164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720"/>
              <a:buFont typeface="Arial"/>
              <a:buChar char="●"/>
            </a:pPr>
            <a:r>
              <a:rPr lang="en-US" sz="1600" b="0" i="0" u="none" strike="noStrike" cap="none">
                <a:solidFill>
                  <a:schemeClr val="dk1"/>
                </a:solidFill>
                <a:latin typeface="Arial"/>
                <a:ea typeface="Arial"/>
                <a:cs typeface="Arial"/>
                <a:sym typeface="Arial"/>
              </a:rPr>
              <a:t>Kombinasi AI dengan image processing, mampu membantu dokter mendeteksi penyakit kulit</a:t>
            </a:r>
            <a:endParaRPr sz="1600" b="0" i="0" u="none" strike="noStrike" cap="none">
              <a:solidFill>
                <a:schemeClr val="dk1"/>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720"/>
              <a:buFont typeface="Arial"/>
              <a:buChar char="●"/>
            </a:pPr>
            <a:r>
              <a:rPr lang="en-US" sz="1600" b="0" i="0" u="none" strike="noStrike" cap="none">
                <a:solidFill>
                  <a:schemeClr val="dk1"/>
                </a:solidFill>
                <a:latin typeface="Arial"/>
                <a:ea typeface="Arial"/>
                <a:cs typeface="Arial"/>
                <a:sym typeface="Arial"/>
              </a:rPr>
              <a:t>BioMind dikembangkan peneliti dari AI Research Centre for Neurological Disorders and Capital Medical University</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720"/>
              <a:buFont typeface="Arial"/>
              <a:buChar char="●"/>
            </a:pPr>
            <a:r>
              <a:rPr lang="en-US" sz="1600" b="0" i="0" u="none" strike="noStrike" cap="none">
                <a:solidFill>
                  <a:schemeClr val="dk1"/>
                </a:solidFill>
                <a:latin typeface="Arial"/>
                <a:ea typeface="Arial"/>
                <a:cs typeface="Arial"/>
                <a:sym typeface="Arial"/>
              </a:rPr>
              <a:t>Mendeteksi dengan ketepatan 87% untuk 225 kasus dalam waktu 15 menit</a:t>
            </a:r>
            <a:endParaRPr sz="1600" b="0" i="0" u="none" strike="noStrike" cap="none">
              <a:solidFill>
                <a:schemeClr val="dk1"/>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720"/>
              <a:buFont typeface="Arial"/>
              <a:buChar char="●"/>
            </a:pPr>
            <a:r>
              <a:rPr lang="en-US" sz="1600" b="0" i="0" u="none" strike="noStrike" cap="none">
                <a:solidFill>
                  <a:schemeClr val="dk1"/>
                </a:solidFill>
                <a:latin typeface="Arial"/>
                <a:ea typeface="Arial"/>
                <a:cs typeface="Arial"/>
                <a:sym typeface="Arial"/>
              </a:rPr>
              <a:t>Tim dokter yang terdiri dari 15 dokter dari RS ternama di China mendapatkan akurasi 66% dalam waktu 30 menit.</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720"/>
              <a:buFont typeface="Arial"/>
              <a:buChar char="●"/>
            </a:pPr>
            <a:r>
              <a:rPr lang="en-US" sz="1600" b="0" i="0" u="none" strike="noStrike" cap="none">
                <a:solidFill>
                  <a:schemeClr val="dk1"/>
                </a:solidFill>
                <a:latin typeface="Arial"/>
                <a:ea typeface="Arial"/>
                <a:cs typeface="Arial"/>
                <a:sym typeface="Arial"/>
              </a:rPr>
              <a:t>Untuk kasus brain ematoma expansion AI 83 % dan dokter 63%</a:t>
            </a:r>
            <a:endParaRPr sz="1600" b="0" i="0" u="none" strike="noStrike" cap="none">
              <a:solidFill>
                <a:schemeClr val="dk1"/>
              </a:solidFill>
              <a:latin typeface="Arial"/>
              <a:ea typeface="Arial"/>
              <a:cs typeface="Arial"/>
              <a:sym typeface="Arial"/>
            </a:endParaRPr>
          </a:p>
        </p:txBody>
      </p:sp>
      <p:pic>
        <p:nvPicPr>
          <p:cNvPr id="768" name="Google Shape;768;p107"/>
          <p:cNvPicPr preferRelativeResize="0"/>
          <p:nvPr/>
        </p:nvPicPr>
        <p:blipFill rotWithShape="1">
          <a:blip r:embed="rId7">
            <a:alphaModFix/>
          </a:blip>
          <a:srcRect/>
          <a:stretch/>
        </p:blipFill>
        <p:spPr>
          <a:xfrm>
            <a:off x="2937765" y="2527292"/>
            <a:ext cx="2465798" cy="1696451"/>
          </a:xfrm>
          <a:prstGeom prst="rect">
            <a:avLst/>
          </a:prstGeom>
          <a:noFill/>
          <a:ln>
            <a:noFill/>
          </a:ln>
        </p:spPr>
      </p:pic>
      <p:sp>
        <p:nvSpPr>
          <p:cNvPr id="769" name="Google Shape;769;p107"/>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08"/>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Penerapan AI: eCommerce</a:t>
            </a:r>
            <a:endParaRPr/>
          </a:p>
        </p:txBody>
      </p:sp>
      <p:sp>
        <p:nvSpPr>
          <p:cNvPr id="775" name="Google Shape;775;p108"/>
          <p:cNvSpPr txBox="1">
            <a:spLocks noGrp="1"/>
          </p:cNvSpPr>
          <p:nvPr>
            <p:ph type="body" idx="1"/>
          </p:nvPr>
        </p:nvSpPr>
        <p:spPr>
          <a:xfrm>
            <a:off x="525162" y="1960605"/>
            <a:ext cx="10645346" cy="413116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776" name="Google Shape;776;p108"/>
          <p:cNvPicPr preferRelativeResize="0"/>
          <p:nvPr/>
        </p:nvPicPr>
        <p:blipFill rotWithShape="1">
          <a:blip r:embed="rId3">
            <a:alphaModFix/>
          </a:blip>
          <a:srcRect/>
          <a:stretch/>
        </p:blipFill>
        <p:spPr>
          <a:xfrm>
            <a:off x="6408389" y="2043210"/>
            <a:ext cx="2138968" cy="1691447"/>
          </a:xfrm>
          <a:prstGeom prst="rect">
            <a:avLst/>
          </a:prstGeom>
          <a:noFill/>
          <a:ln>
            <a:noFill/>
          </a:ln>
        </p:spPr>
      </p:pic>
      <p:pic>
        <p:nvPicPr>
          <p:cNvPr id="777" name="Google Shape;777;p108"/>
          <p:cNvPicPr preferRelativeResize="0"/>
          <p:nvPr/>
        </p:nvPicPr>
        <p:blipFill rotWithShape="1">
          <a:blip r:embed="rId4">
            <a:alphaModFix/>
          </a:blip>
          <a:srcRect/>
          <a:stretch/>
        </p:blipFill>
        <p:spPr>
          <a:xfrm>
            <a:off x="3920618" y="2043210"/>
            <a:ext cx="2076977" cy="1691448"/>
          </a:xfrm>
          <a:prstGeom prst="rect">
            <a:avLst/>
          </a:prstGeom>
          <a:noFill/>
          <a:ln>
            <a:noFill/>
          </a:ln>
        </p:spPr>
      </p:pic>
      <p:pic>
        <p:nvPicPr>
          <p:cNvPr id="778" name="Google Shape;778;p108"/>
          <p:cNvPicPr preferRelativeResize="0"/>
          <p:nvPr/>
        </p:nvPicPr>
        <p:blipFill rotWithShape="1">
          <a:blip r:embed="rId5">
            <a:alphaModFix/>
          </a:blip>
          <a:srcRect/>
          <a:stretch/>
        </p:blipFill>
        <p:spPr>
          <a:xfrm>
            <a:off x="4557615" y="3848692"/>
            <a:ext cx="3325038" cy="1994872"/>
          </a:xfrm>
          <a:prstGeom prst="rect">
            <a:avLst/>
          </a:prstGeom>
          <a:noFill/>
          <a:ln>
            <a:noFill/>
          </a:ln>
        </p:spPr>
      </p:pic>
      <p:pic>
        <p:nvPicPr>
          <p:cNvPr id="779" name="Google Shape;779;p108"/>
          <p:cNvPicPr preferRelativeResize="0"/>
          <p:nvPr/>
        </p:nvPicPr>
        <p:blipFill rotWithShape="1">
          <a:blip r:embed="rId6">
            <a:alphaModFix/>
          </a:blip>
          <a:srcRect/>
          <a:stretch/>
        </p:blipFill>
        <p:spPr>
          <a:xfrm>
            <a:off x="861722" y="3848692"/>
            <a:ext cx="3580312" cy="1994872"/>
          </a:xfrm>
          <a:prstGeom prst="rect">
            <a:avLst/>
          </a:prstGeom>
          <a:noFill/>
          <a:ln>
            <a:noFill/>
          </a:ln>
        </p:spPr>
      </p:pic>
      <p:pic>
        <p:nvPicPr>
          <p:cNvPr id="780" name="Google Shape;780;p108"/>
          <p:cNvPicPr preferRelativeResize="0"/>
          <p:nvPr/>
        </p:nvPicPr>
        <p:blipFill rotWithShape="1">
          <a:blip r:embed="rId7">
            <a:alphaModFix/>
          </a:blip>
          <a:srcRect/>
          <a:stretch/>
        </p:blipFill>
        <p:spPr>
          <a:xfrm>
            <a:off x="691942" y="2026457"/>
            <a:ext cx="3137330" cy="1708200"/>
          </a:xfrm>
          <a:prstGeom prst="rect">
            <a:avLst/>
          </a:prstGeom>
          <a:noFill/>
          <a:ln>
            <a:noFill/>
          </a:ln>
        </p:spPr>
      </p:pic>
      <p:sp>
        <p:nvSpPr>
          <p:cNvPr id="781" name="Google Shape;781;p108"/>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9"/>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Penerapan AI: GeoAI</a:t>
            </a:r>
            <a:endParaRPr/>
          </a:p>
        </p:txBody>
      </p:sp>
      <p:pic>
        <p:nvPicPr>
          <p:cNvPr id="787" name="Google Shape;787;p109"/>
          <p:cNvPicPr preferRelativeResize="0"/>
          <p:nvPr/>
        </p:nvPicPr>
        <p:blipFill rotWithShape="1">
          <a:blip r:embed="rId3">
            <a:alphaModFix/>
          </a:blip>
          <a:srcRect/>
          <a:stretch/>
        </p:blipFill>
        <p:spPr>
          <a:xfrm>
            <a:off x="6252249" y="1960605"/>
            <a:ext cx="1819868" cy="1733009"/>
          </a:xfrm>
          <a:prstGeom prst="rect">
            <a:avLst/>
          </a:prstGeom>
          <a:noFill/>
          <a:ln>
            <a:noFill/>
          </a:ln>
        </p:spPr>
      </p:pic>
      <p:pic>
        <p:nvPicPr>
          <p:cNvPr id="788" name="Google Shape;788;p109"/>
          <p:cNvPicPr preferRelativeResize="0"/>
          <p:nvPr/>
        </p:nvPicPr>
        <p:blipFill rotWithShape="1">
          <a:blip r:embed="rId4">
            <a:alphaModFix/>
          </a:blip>
          <a:srcRect/>
          <a:stretch/>
        </p:blipFill>
        <p:spPr>
          <a:xfrm>
            <a:off x="3257607" y="1986661"/>
            <a:ext cx="2793600" cy="1039680"/>
          </a:xfrm>
          <a:prstGeom prst="rect">
            <a:avLst/>
          </a:prstGeom>
          <a:noFill/>
          <a:ln>
            <a:noFill/>
          </a:ln>
        </p:spPr>
      </p:pic>
      <p:pic>
        <p:nvPicPr>
          <p:cNvPr id="789" name="Google Shape;789;p109"/>
          <p:cNvPicPr preferRelativeResize="0"/>
          <p:nvPr/>
        </p:nvPicPr>
        <p:blipFill rotWithShape="1">
          <a:blip r:embed="rId5">
            <a:alphaModFix/>
          </a:blip>
          <a:srcRect/>
          <a:stretch/>
        </p:blipFill>
        <p:spPr>
          <a:xfrm>
            <a:off x="3224487" y="3070663"/>
            <a:ext cx="2826720" cy="1448639"/>
          </a:xfrm>
          <a:prstGeom prst="rect">
            <a:avLst/>
          </a:prstGeom>
          <a:noFill/>
          <a:ln>
            <a:noFill/>
          </a:ln>
        </p:spPr>
      </p:pic>
      <p:pic>
        <p:nvPicPr>
          <p:cNvPr id="790" name="Google Shape;790;p109"/>
          <p:cNvPicPr preferRelativeResize="0"/>
          <p:nvPr/>
        </p:nvPicPr>
        <p:blipFill rotWithShape="1">
          <a:blip r:embed="rId6">
            <a:alphaModFix/>
          </a:blip>
          <a:srcRect/>
          <a:stretch/>
        </p:blipFill>
        <p:spPr>
          <a:xfrm>
            <a:off x="728575" y="1995985"/>
            <a:ext cx="1809356" cy="1021032"/>
          </a:xfrm>
          <a:prstGeom prst="rect">
            <a:avLst/>
          </a:prstGeom>
          <a:noFill/>
          <a:ln>
            <a:noFill/>
          </a:ln>
        </p:spPr>
      </p:pic>
      <p:pic>
        <p:nvPicPr>
          <p:cNvPr id="791" name="Google Shape;791;p109"/>
          <p:cNvPicPr preferRelativeResize="0"/>
          <p:nvPr/>
        </p:nvPicPr>
        <p:blipFill rotWithShape="1">
          <a:blip r:embed="rId7">
            <a:alphaModFix/>
          </a:blip>
          <a:srcRect/>
          <a:stretch/>
        </p:blipFill>
        <p:spPr>
          <a:xfrm>
            <a:off x="584505" y="3303337"/>
            <a:ext cx="2272680" cy="786960"/>
          </a:xfrm>
          <a:prstGeom prst="rect">
            <a:avLst/>
          </a:prstGeom>
          <a:noFill/>
          <a:ln>
            <a:noFill/>
          </a:ln>
        </p:spPr>
      </p:pic>
      <p:sp>
        <p:nvSpPr>
          <p:cNvPr id="792" name="Google Shape;792;p109"/>
          <p:cNvSpPr txBox="1"/>
          <p:nvPr/>
        </p:nvSpPr>
        <p:spPr>
          <a:xfrm>
            <a:off x="360405" y="3016715"/>
            <a:ext cx="2800440" cy="273240"/>
          </a:xfrm>
          <a:prstGeom prst="rect">
            <a:avLst/>
          </a:prstGeom>
          <a:noFill/>
          <a:ln>
            <a:noFill/>
          </a:ln>
        </p:spPr>
        <p:txBody>
          <a:bodyPr spcFirstLastPara="1" wrap="square" lIns="90000" tIns="45000" rIns="90000" bIns="45000" anchor="t" anchorCtr="0">
            <a:spAutoFit/>
          </a:bodyPr>
          <a:lstStyle/>
          <a:p>
            <a:pPr marL="0" marR="0" lvl="0" indent="0" algn="l" rtl="0">
              <a:lnSpc>
                <a:spcPct val="93000"/>
              </a:lnSpc>
              <a:spcBef>
                <a:spcPts val="0"/>
              </a:spcBef>
              <a:spcAft>
                <a:spcPts val="0"/>
              </a:spcAft>
              <a:buClr>
                <a:srgbClr val="000000"/>
              </a:buClr>
              <a:buSzPts val="1200"/>
              <a:buFont typeface="Lato"/>
              <a:buNone/>
            </a:pPr>
            <a:r>
              <a:rPr lang="en-US" sz="1200" b="0" i="0" u="none" strike="noStrike" cap="none">
                <a:solidFill>
                  <a:srgbClr val="000000"/>
                </a:solidFill>
                <a:latin typeface="Lato"/>
                <a:ea typeface="Lato"/>
                <a:cs typeface="Lato"/>
                <a:sym typeface="Lato"/>
              </a:rPr>
              <a:t>Super resolution dengan Deep Learning</a:t>
            </a:r>
            <a:endParaRPr sz="1400" b="0" i="0" u="none" strike="noStrike" cap="none">
              <a:solidFill>
                <a:srgbClr val="000000"/>
              </a:solidFill>
              <a:latin typeface="Arial"/>
              <a:ea typeface="Arial"/>
              <a:cs typeface="Arial"/>
              <a:sym typeface="Arial"/>
            </a:endParaRPr>
          </a:p>
        </p:txBody>
      </p:sp>
      <p:sp>
        <p:nvSpPr>
          <p:cNvPr id="793" name="Google Shape;793;p109"/>
          <p:cNvSpPr txBox="1"/>
          <p:nvPr/>
        </p:nvSpPr>
        <p:spPr>
          <a:xfrm>
            <a:off x="584505" y="4072825"/>
            <a:ext cx="691200" cy="273240"/>
          </a:xfrm>
          <a:prstGeom prst="rect">
            <a:avLst/>
          </a:prstGeom>
          <a:noFill/>
          <a:ln>
            <a:noFill/>
          </a:ln>
        </p:spPr>
        <p:txBody>
          <a:bodyPr spcFirstLastPara="1" wrap="square" lIns="90000" tIns="45000" rIns="90000" bIns="45000" anchor="t" anchorCtr="0">
            <a:spAutoFit/>
          </a:bodyPr>
          <a:lstStyle/>
          <a:p>
            <a:pPr marL="0" marR="0" lvl="0" indent="0" algn="l" rtl="0">
              <a:lnSpc>
                <a:spcPct val="93000"/>
              </a:lnSpc>
              <a:spcBef>
                <a:spcPts val="0"/>
              </a:spcBef>
              <a:spcAft>
                <a:spcPts val="0"/>
              </a:spcAft>
              <a:buClr>
                <a:srgbClr val="000000"/>
              </a:buClr>
              <a:buSzPts val="1200"/>
              <a:buFont typeface="Lato"/>
              <a:buNone/>
            </a:pPr>
            <a:r>
              <a:rPr lang="en-US" sz="1200" b="0" i="0" u="none" strike="noStrike" cap="none">
                <a:solidFill>
                  <a:srgbClr val="000000"/>
                </a:solidFill>
                <a:latin typeface="Lato"/>
                <a:ea typeface="Lato"/>
                <a:cs typeface="Lato"/>
                <a:sym typeface="Lato"/>
              </a:rPr>
              <a:t>Blurred</a:t>
            </a:r>
            <a:endParaRPr sz="1400" b="0" i="0" u="none" strike="noStrike" cap="none">
              <a:solidFill>
                <a:srgbClr val="000000"/>
              </a:solidFill>
              <a:latin typeface="Arial"/>
              <a:ea typeface="Arial"/>
              <a:cs typeface="Arial"/>
              <a:sym typeface="Arial"/>
            </a:endParaRPr>
          </a:p>
        </p:txBody>
      </p:sp>
      <p:sp>
        <p:nvSpPr>
          <p:cNvPr id="794" name="Google Shape;794;p109"/>
          <p:cNvSpPr txBox="1"/>
          <p:nvPr/>
        </p:nvSpPr>
        <p:spPr>
          <a:xfrm>
            <a:off x="2138723" y="4081561"/>
            <a:ext cx="607320" cy="273240"/>
          </a:xfrm>
          <a:prstGeom prst="rect">
            <a:avLst/>
          </a:prstGeom>
          <a:noFill/>
          <a:ln>
            <a:noFill/>
          </a:ln>
        </p:spPr>
        <p:txBody>
          <a:bodyPr spcFirstLastPara="1" wrap="square" lIns="90000" tIns="45000" rIns="90000" bIns="45000" anchor="t" anchorCtr="0">
            <a:spAutoFit/>
          </a:bodyPr>
          <a:lstStyle/>
          <a:p>
            <a:pPr marL="0" marR="0" lvl="0" indent="0" algn="l" rtl="0">
              <a:lnSpc>
                <a:spcPct val="93000"/>
              </a:lnSpc>
              <a:spcBef>
                <a:spcPts val="0"/>
              </a:spcBef>
              <a:spcAft>
                <a:spcPts val="0"/>
              </a:spcAft>
              <a:buClr>
                <a:srgbClr val="000000"/>
              </a:buClr>
              <a:buSzPts val="1200"/>
              <a:buFont typeface="Lato"/>
              <a:buNone/>
            </a:pPr>
            <a:r>
              <a:rPr lang="en-US" sz="1200" b="0" i="0" u="none" strike="noStrike" cap="none">
                <a:solidFill>
                  <a:srgbClr val="000000"/>
                </a:solidFill>
                <a:latin typeface="Lato"/>
                <a:ea typeface="Lato"/>
                <a:cs typeface="Lato"/>
                <a:sym typeface="Lato"/>
              </a:rPr>
              <a:t>Hi Res</a:t>
            </a:r>
            <a:endParaRPr sz="1400" b="0" i="0" u="none" strike="noStrike" cap="none">
              <a:solidFill>
                <a:srgbClr val="000000"/>
              </a:solidFill>
              <a:latin typeface="Arial"/>
              <a:ea typeface="Arial"/>
              <a:cs typeface="Arial"/>
              <a:sym typeface="Arial"/>
            </a:endParaRPr>
          </a:p>
        </p:txBody>
      </p:sp>
      <p:sp>
        <p:nvSpPr>
          <p:cNvPr id="795" name="Google Shape;795;p109"/>
          <p:cNvSpPr txBox="1"/>
          <p:nvPr/>
        </p:nvSpPr>
        <p:spPr>
          <a:xfrm>
            <a:off x="360412" y="4660647"/>
            <a:ext cx="10645200" cy="14454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540"/>
              <a:buFont typeface="Arial"/>
              <a:buChar char="●"/>
            </a:pPr>
            <a:r>
              <a:rPr lang="en-US" sz="1200" b="0" i="0" u="none" strike="noStrike" cap="none">
                <a:solidFill>
                  <a:schemeClr val="dk1"/>
                </a:solidFill>
                <a:latin typeface="Arial"/>
                <a:ea typeface="Arial"/>
                <a:cs typeface="Arial"/>
                <a:sym typeface="Arial"/>
              </a:rPr>
              <a:t>Kombinasi antara Artificial Intelligence (AI) dan Geographic Information System (GIS), pemanfaatan data mining, komputasi berkinerja tinggi digunakan untuk mengekstraksi knowledge dari spatial big data. Meningkatkan pendekatan seleksi pada pola spatial</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540"/>
              <a:buFont typeface="Arial"/>
              <a:buChar char="●"/>
            </a:pPr>
            <a:r>
              <a:rPr lang="en-US" sz="1200" b="0" i="0" u="none" strike="noStrike" cap="none">
                <a:solidFill>
                  <a:schemeClr val="dk1"/>
                </a:solidFill>
                <a:latin typeface="Arial"/>
                <a:ea typeface="Arial"/>
                <a:cs typeface="Arial"/>
                <a:sym typeface="Arial"/>
              </a:rPr>
              <a:t>Banyak digunakan pada kesehatan, lokasi merupakan data terintegrasi dari populasi. Dengan pemanfaatan Internet of Things (IoT) maka memiliki potensi besar di dalam memonitor kesehatan publik</a:t>
            </a:r>
            <a:endParaRPr sz="1200" b="0" i="0" u="none" strike="noStrike" cap="none">
              <a:solidFill>
                <a:schemeClr val="dk1"/>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540"/>
              <a:buFont typeface="Arial"/>
              <a:buChar char="●"/>
            </a:pPr>
            <a:r>
              <a:rPr lang="en-US" sz="1200" b="0" i="0" u="none" strike="noStrike" cap="none">
                <a:solidFill>
                  <a:schemeClr val="dk1"/>
                </a:solidFill>
                <a:latin typeface="Arial"/>
                <a:ea typeface="Arial"/>
                <a:cs typeface="Arial"/>
                <a:sym typeface="Arial"/>
              </a:rPr>
              <a:t>Penggunaan sumber data lain yang dikombinasikan merupakan ciri aplikasi ini, misal aplikasi dari media sosial, electronic health record, remote sensing, sensor perorangan dan perangkat lainnya.</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540"/>
              <a:buFont typeface="Arial"/>
              <a:buChar char="●"/>
            </a:pPr>
            <a:r>
              <a:rPr lang="en-US" sz="1200" b="0" i="0" u="none" strike="noStrike" cap="none">
                <a:solidFill>
                  <a:schemeClr val="dk1"/>
                </a:solidFill>
                <a:latin typeface="Arial"/>
                <a:ea typeface="Arial"/>
                <a:cs typeface="Arial"/>
                <a:sym typeface="Arial"/>
              </a:rPr>
              <a:t>Menilai akurasi prediktif dan kesesuaian teknik permodelan spatial secara independen dan suatu model terintegrasi dari berbagai dataset</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540"/>
              <a:buFont typeface="Arial"/>
              <a:buChar char="●"/>
            </a:pPr>
            <a:r>
              <a:rPr lang="en-US" sz="1200" b="0" i="0" u="none" strike="noStrike" cap="none">
                <a:solidFill>
                  <a:schemeClr val="dk1"/>
                </a:solidFill>
                <a:latin typeface="Arial"/>
                <a:ea typeface="Arial"/>
                <a:cs typeface="Arial"/>
                <a:sym typeface="Arial"/>
              </a:rPr>
              <a:t>Mendapatkan pemahaman dari fungsi spatial yang penting dan memproses sesuai aturan ekstraksi dan penujian faktor sensitifitas</a:t>
            </a:r>
            <a:endParaRPr sz="1200" b="0" i="0" u="none" strike="noStrike" cap="none">
              <a:solidFill>
                <a:schemeClr val="dk1"/>
              </a:solidFill>
              <a:latin typeface="Arial"/>
              <a:ea typeface="Arial"/>
              <a:cs typeface="Arial"/>
              <a:sym typeface="Arial"/>
            </a:endParaRPr>
          </a:p>
        </p:txBody>
      </p:sp>
      <p:sp>
        <p:nvSpPr>
          <p:cNvPr id="796" name="Google Shape;796;p109"/>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10"/>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Penerapan AI: Keamanan dan Forensik</a:t>
            </a:r>
            <a:endParaRPr/>
          </a:p>
        </p:txBody>
      </p:sp>
      <p:pic>
        <p:nvPicPr>
          <p:cNvPr id="802" name="Google Shape;802;p110"/>
          <p:cNvPicPr preferRelativeResize="0"/>
          <p:nvPr/>
        </p:nvPicPr>
        <p:blipFill rotWithShape="1">
          <a:blip r:embed="rId3">
            <a:alphaModFix/>
          </a:blip>
          <a:srcRect t="48610"/>
          <a:stretch/>
        </p:blipFill>
        <p:spPr>
          <a:xfrm>
            <a:off x="7150779" y="2343512"/>
            <a:ext cx="1884826" cy="1101115"/>
          </a:xfrm>
          <a:prstGeom prst="rect">
            <a:avLst/>
          </a:prstGeom>
          <a:noFill/>
          <a:ln>
            <a:noFill/>
          </a:ln>
        </p:spPr>
      </p:pic>
      <p:pic>
        <p:nvPicPr>
          <p:cNvPr id="803" name="Google Shape;803;p110"/>
          <p:cNvPicPr preferRelativeResize="0"/>
          <p:nvPr/>
        </p:nvPicPr>
        <p:blipFill rotWithShape="1">
          <a:blip r:embed="rId4">
            <a:alphaModFix/>
          </a:blip>
          <a:srcRect/>
          <a:stretch/>
        </p:blipFill>
        <p:spPr>
          <a:xfrm>
            <a:off x="5047332" y="2327143"/>
            <a:ext cx="1951351" cy="1477684"/>
          </a:xfrm>
          <a:prstGeom prst="rect">
            <a:avLst/>
          </a:prstGeom>
          <a:noFill/>
          <a:ln>
            <a:noFill/>
          </a:ln>
        </p:spPr>
      </p:pic>
      <p:sp>
        <p:nvSpPr>
          <p:cNvPr id="804" name="Google Shape;804;p110"/>
          <p:cNvSpPr txBox="1"/>
          <p:nvPr/>
        </p:nvSpPr>
        <p:spPr>
          <a:xfrm>
            <a:off x="5022133" y="1910002"/>
            <a:ext cx="2266441"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800"/>
              <a:buFont typeface="Arial"/>
              <a:buNone/>
            </a:pPr>
            <a:r>
              <a:rPr lang="en-US" sz="1400" b="0" i="0" u="none" strike="noStrike" cap="none">
                <a:solidFill>
                  <a:schemeClr val="dk1"/>
                </a:solidFill>
                <a:latin typeface="Arial"/>
                <a:ea typeface="Arial"/>
                <a:cs typeface="Arial"/>
                <a:sym typeface="Arial"/>
              </a:rPr>
              <a:t>Semantic Link</a:t>
            </a:r>
            <a:endParaRPr sz="1400" b="0" i="0" u="none" strike="noStrike" cap="none">
              <a:solidFill>
                <a:srgbClr val="000000"/>
              </a:solidFill>
              <a:latin typeface="Arial"/>
              <a:ea typeface="Arial"/>
              <a:cs typeface="Arial"/>
              <a:sym typeface="Arial"/>
            </a:endParaRPr>
          </a:p>
        </p:txBody>
      </p:sp>
      <p:pic>
        <p:nvPicPr>
          <p:cNvPr id="805" name="Google Shape;805;p110"/>
          <p:cNvPicPr preferRelativeResize="0"/>
          <p:nvPr/>
        </p:nvPicPr>
        <p:blipFill rotWithShape="1">
          <a:blip r:embed="rId5">
            <a:alphaModFix/>
          </a:blip>
          <a:srcRect/>
          <a:stretch/>
        </p:blipFill>
        <p:spPr>
          <a:xfrm>
            <a:off x="605858" y="2330294"/>
            <a:ext cx="1750654" cy="1777656"/>
          </a:xfrm>
          <a:prstGeom prst="rect">
            <a:avLst/>
          </a:prstGeom>
          <a:noFill/>
          <a:ln>
            <a:noFill/>
          </a:ln>
        </p:spPr>
      </p:pic>
      <p:pic>
        <p:nvPicPr>
          <p:cNvPr id="806" name="Google Shape;806;p110"/>
          <p:cNvPicPr preferRelativeResize="0"/>
          <p:nvPr/>
        </p:nvPicPr>
        <p:blipFill rotWithShape="1">
          <a:blip r:embed="rId6">
            <a:alphaModFix/>
          </a:blip>
          <a:srcRect l="12909" r="9213" b="6777"/>
          <a:stretch/>
        </p:blipFill>
        <p:spPr>
          <a:xfrm>
            <a:off x="679142" y="4228251"/>
            <a:ext cx="1567225" cy="1426798"/>
          </a:xfrm>
          <a:prstGeom prst="rect">
            <a:avLst/>
          </a:prstGeom>
          <a:noFill/>
          <a:ln>
            <a:noFill/>
          </a:ln>
        </p:spPr>
      </p:pic>
      <p:sp>
        <p:nvSpPr>
          <p:cNvPr id="807" name="Google Shape;807;p110"/>
          <p:cNvSpPr txBox="1"/>
          <p:nvPr/>
        </p:nvSpPr>
        <p:spPr>
          <a:xfrm>
            <a:off x="525162" y="1946837"/>
            <a:ext cx="1943400" cy="645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Lato"/>
              <a:buNone/>
            </a:pPr>
            <a:r>
              <a:rPr lang="en-US" sz="1800" b="0" i="0" u="none" strike="noStrike" cap="none">
                <a:solidFill>
                  <a:srgbClr val="000000"/>
                </a:solidFill>
                <a:latin typeface="Arial"/>
                <a:ea typeface="Arial"/>
                <a:cs typeface="Arial"/>
                <a:sym typeface="Arial"/>
              </a:rPr>
              <a:t>Social Interconnection</a:t>
            </a:r>
            <a:endParaRPr sz="1400" b="0" i="0" u="none" strike="noStrike" cap="none">
              <a:solidFill>
                <a:srgbClr val="000000"/>
              </a:solidFill>
              <a:latin typeface="Arial"/>
              <a:ea typeface="Arial"/>
              <a:cs typeface="Arial"/>
              <a:sym typeface="Arial"/>
            </a:endParaRPr>
          </a:p>
        </p:txBody>
      </p:sp>
      <p:pic>
        <p:nvPicPr>
          <p:cNvPr id="808" name="Google Shape;808;p110"/>
          <p:cNvPicPr preferRelativeResize="0"/>
          <p:nvPr/>
        </p:nvPicPr>
        <p:blipFill rotWithShape="1">
          <a:blip r:embed="rId7">
            <a:alphaModFix/>
          </a:blip>
          <a:srcRect/>
          <a:stretch/>
        </p:blipFill>
        <p:spPr>
          <a:xfrm>
            <a:off x="2453786" y="2348398"/>
            <a:ext cx="2442952" cy="1770379"/>
          </a:xfrm>
          <a:prstGeom prst="rect">
            <a:avLst/>
          </a:prstGeom>
          <a:noFill/>
          <a:ln>
            <a:noFill/>
          </a:ln>
        </p:spPr>
      </p:pic>
      <p:sp>
        <p:nvSpPr>
          <p:cNvPr id="809" name="Google Shape;809;p110"/>
          <p:cNvSpPr txBox="1"/>
          <p:nvPr/>
        </p:nvSpPr>
        <p:spPr>
          <a:xfrm>
            <a:off x="2881610" y="1960605"/>
            <a:ext cx="1776000" cy="3681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Lato"/>
              <a:buNone/>
            </a:pPr>
            <a:r>
              <a:rPr lang="en-US" sz="1800" b="0" i="0" u="none" strike="noStrike" cap="none">
                <a:solidFill>
                  <a:srgbClr val="000000"/>
                </a:solidFill>
                <a:latin typeface="Arial"/>
                <a:ea typeface="Arial"/>
                <a:cs typeface="Arial"/>
                <a:sym typeface="Arial"/>
              </a:rPr>
              <a:t>Criminal Miner</a:t>
            </a:r>
            <a:endParaRPr sz="1400" b="0" i="0" u="none" strike="noStrike" cap="none">
              <a:solidFill>
                <a:srgbClr val="000000"/>
              </a:solidFill>
              <a:latin typeface="Arial"/>
              <a:ea typeface="Arial"/>
              <a:cs typeface="Arial"/>
              <a:sym typeface="Arial"/>
            </a:endParaRPr>
          </a:p>
        </p:txBody>
      </p:sp>
      <p:sp>
        <p:nvSpPr>
          <p:cNvPr id="810" name="Google Shape;810;p110"/>
          <p:cNvSpPr txBox="1"/>
          <p:nvPr/>
        </p:nvSpPr>
        <p:spPr>
          <a:xfrm>
            <a:off x="2411228" y="4304831"/>
            <a:ext cx="2777451" cy="1248480"/>
          </a:xfrm>
          <a:prstGeom prst="rect">
            <a:avLst/>
          </a:prstGeom>
          <a:noFill/>
          <a:ln>
            <a:noFill/>
          </a:ln>
        </p:spPr>
        <p:txBody>
          <a:bodyPr spcFirstLastPara="1" wrap="square" lIns="91425" tIns="91425" rIns="91425" bIns="91425" anchor="t" anchorCtr="0">
            <a:normAutofit fontScale="77500" lnSpcReduction="20000"/>
          </a:bodyPr>
          <a:lstStyle/>
          <a:p>
            <a:pPr marL="269875" marR="0" lvl="0" indent="-155575" algn="l" rtl="0">
              <a:lnSpc>
                <a:spcPct val="115000"/>
              </a:lnSpc>
              <a:spcBef>
                <a:spcPts val="0"/>
              </a:spcBef>
              <a:spcAft>
                <a:spcPts val="0"/>
              </a:spcAft>
              <a:buClr>
                <a:schemeClr val="dk2"/>
              </a:buClr>
              <a:buSzPct val="45000"/>
              <a:buFont typeface="Arial"/>
              <a:buChar char="●"/>
            </a:pPr>
            <a:r>
              <a:rPr lang="en-US" sz="1800" b="0" i="0" u="none" strike="noStrike" cap="none">
                <a:solidFill>
                  <a:schemeClr val="dk2"/>
                </a:solidFill>
                <a:latin typeface="Arial"/>
                <a:ea typeface="Arial"/>
                <a:cs typeface="Arial"/>
                <a:sym typeface="Arial"/>
              </a:rPr>
              <a:t>Complete Time Line</a:t>
            </a:r>
            <a:endParaRPr sz="1400" b="0" i="0" u="none" strike="noStrike" cap="none">
              <a:solidFill>
                <a:srgbClr val="000000"/>
              </a:solidFill>
              <a:latin typeface="Arial"/>
              <a:ea typeface="Arial"/>
              <a:cs typeface="Arial"/>
              <a:sym typeface="Arial"/>
            </a:endParaRPr>
          </a:p>
          <a:p>
            <a:pPr marL="269875" marR="0" lvl="0" indent="-155575" algn="l" rtl="0">
              <a:lnSpc>
                <a:spcPct val="115000"/>
              </a:lnSpc>
              <a:spcBef>
                <a:spcPts val="0"/>
              </a:spcBef>
              <a:spcAft>
                <a:spcPts val="0"/>
              </a:spcAft>
              <a:buClr>
                <a:schemeClr val="dk2"/>
              </a:buClr>
              <a:buSzPct val="45000"/>
              <a:buFont typeface="Arial"/>
              <a:buChar char="●"/>
            </a:pPr>
            <a:r>
              <a:rPr lang="en-US" sz="1800" b="0" i="0" u="none" strike="noStrike" cap="none">
                <a:solidFill>
                  <a:schemeClr val="dk2"/>
                </a:solidFill>
                <a:latin typeface="Arial"/>
                <a:ea typeface="Arial"/>
                <a:cs typeface="Arial"/>
                <a:sym typeface="Arial"/>
              </a:rPr>
              <a:t>Location Visualization</a:t>
            </a:r>
            <a:endParaRPr sz="1400" b="0" i="0" u="none" strike="noStrike" cap="none">
              <a:solidFill>
                <a:srgbClr val="000000"/>
              </a:solidFill>
              <a:latin typeface="Arial"/>
              <a:ea typeface="Arial"/>
              <a:cs typeface="Arial"/>
              <a:sym typeface="Arial"/>
            </a:endParaRPr>
          </a:p>
          <a:p>
            <a:pPr marL="269875" marR="0" lvl="0" indent="-155575" algn="l" rtl="0">
              <a:lnSpc>
                <a:spcPct val="115000"/>
              </a:lnSpc>
              <a:spcBef>
                <a:spcPts val="0"/>
              </a:spcBef>
              <a:spcAft>
                <a:spcPts val="0"/>
              </a:spcAft>
              <a:buClr>
                <a:schemeClr val="dk2"/>
              </a:buClr>
              <a:buSzPct val="45000"/>
              <a:buFont typeface="Arial"/>
              <a:buChar char="●"/>
            </a:pPr>
            <a:r>
              <a:rPr lang="en-US" sz="1800" b="0" i="0" u="none" strike="noStrike" cap="none">
                <a:solidFill>
                  <a:schemeClr val="dk2"/>
                </a:solidFill>
                <a:latin typeface="Arial"/>
                <a:ea typeface="Arial"/>
                <a:cs typeface="Arial"/>
                <a:sym typeface="Arial"/>
              </a:rPr>
              <a:t>Event tracking</a:t>
            </a:r>
            <a:endParaRPr sz="1400" b="0" i="0" u="none" strike="noStrike" cap="none">
              <a:solidFill>
                <a:srgbClr val="000000"/>
              </a:solidFill>
              <a:latin typeface="Arial"/>
              <a:ea typeface="Arial"/>
              <a:cs typeface="Arial"/>
              <a:sym typeface="Arial"/>
            </a:endParaRPr>
          </a:p>
          <a:p>
            <a:pPr marL="269875" marR="0" lvl="0" indent="-155575" algn="l" rtl="0">
              <a:lnSpc>
                <a:spcPct val="115000"/>
              </a:lnSpc>
              <a:spcBef>
                <a:spcPts val="0"/>
              </a:spcBef>
              <a:spcAft>
                <a:spcPts val="0"/>
              </a:spcAft>
              <a:buClr>
                <a:schemeClr val="dk2"/>
              </a:buClr>
              <a:buSzPct val="45000"/>
              <a:buFont typeface="Arial"/>
              <a:buChar char="●"/>
            </a:pPr>
            <a:r>
              <a:rPr lang="en-US" sz="1800" b="0" i="0" u="none" strike="noStrike" cap="none">
                <a:solidFill>
                  <a:schemeClr val="dk2"/>
                </a:solidFill>
                <a:latin typeface="Arial"/>
                <a:ea typeface="Arial"/>
                <a:cs typeface="Arial"/>
                <a:sym typeface="Arial"/>
              </a:rPr>
              <a:t>Timeline matching</a:t>
            </a:r>
            <a:endParaRPr sz="1400" b="0" i="0" u="none" strike="noStrike" cap="none">
              <a:solidFill>
                <a:srgbClr val="000000"/>
              </a:solidFill>
              <a:latin typeface="Arial"/>
              <a:ea typeface="Arial"/>
              <a:cs typeface="Arial"/>
              <a:sym typeface="Arial"/>
            </a:endParaRPr>
          </a:p>
          <a:p>
            <a:pPr marL="269875" marR="0" lvl="0" indent="-155575" algn="l" rtl="0">
              <a:lnSpc>
                <a:spcPct val="115000"/>
              </a:lnSpc>
              <a:spcBef>
                <a:spcPts val="0"/>
              </a:spcBef>
              <a:spcAft>
                <a:spcPts val="0"/>
              </a:spcAft>
              <a:buClr>
                <a:schemeClr val="dk2"/>
              </a:buClr>
              <a:buSzPct val="45000"/>
              <a:buFont typeface="Arial"/>
              <a:buChar char="●"/>
            </a:pPr>
            <a:r>
              <a:rPr lang="en-US" sz="1800" b="0" i="0" u="none" strike="noStrike" cap="none">
                <a:solidFill>
                  <a:schemeClr val="dk2"/>
                </a:solidFill>
                <a:latin typeface="Arial"/>
                <a:ea typeface="Arial"/>
                <a:cs typeface="Arial"/>
                <a:sym typeface="Arial"/>
              </a:rPr>
              <a:t>Differential Snapshot</a:t>
            </a:r>
            <a:endParaRPr sz="1400" b="0" i="0" u="none" strike="noStrike" cap="none">
              <a:solidFill>
                <a:srgbClr val="000000"/>
              </a:solidFill>
              <a:latin typeface="Arial"/>
              <a:ea typeface="Arial"/>
              <a:cs typeface="Arial"/>
              <a:sym typeface="Arial"/>
            </a:endParaRPr>
          </a:p>
        </p:txBody>
      </p:sp>
      <p:pic>
        <p:nvPicPr>
          <p:cNvPr id="811" name="Google Shape;811;p110"/>
          <p:cNvPicPr preferRelativeResize="0"/>
          <p:nvPr/>
        </p:nvPicPr>
        <p:blipFill rotWithShape="1">
          <a:blip r:embed="rId8">
            <a:alphaModFix/>
          </a:blip>
          <a:srcRect/>
          <a:stretch/>
        </p:blipFill>
        <p:spPr>
          <a:xfrm>
            <a:off x="7149277" y="3657862"/>
            <a:ext cx="1904196" cy="880539"/>
          </a:xfrm>
          <a:prstGeom prst="rect">
            <a:avLst/>
          </a:prstGeom>
          <a:noFill/>
          <a:ln>
            <a:noFill/>
          </a:ln>
        </p:spPr>
      </p:pic>
      <p:pic>
        <p:nvPicPr>
          <p:cNvPr id="812" name="Google Shape;812;p110"/>
          <p:cNvPicPr preferRelativeResize="0"/>
          <p:nvPr/>
        </p:nvPicPr>
        <p:blipFill rotWithShape="1">
          <a:blip r:embed="rId9">
            <a:alphaModFix/>
          </a:blip>
          <a:srcRect/>
          <a:stretch/>
        </p:blipFill>
        <p:spPr>
          <a:xfrm>
            <a:off x="5047332" y="3936323"/>
            <a:ext cx="1927406" cy="1248480"/>
          </a:xfrm>
          <a:prstGeom prst="rect">
            <a:avLst/>
          </a:prstGeom>
          <a:noFill/>
          <a:ln>
            <a:noFill/>
          </a:ln>
        </p:spPr>
      </p:pic>
      <p:sp>
        <p:nvSpPr>
          <p:cNvPr id="813" name="Google Shape;813;p110"/>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11"/>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Resiko AI : Kesalahan AI</a:t>
            </a:r>
            <a:endParaRPr/>
          </a:p>
        </p:txBody>
      </p:sp>
      <p:pic>
        <p:nvPicPr>
          <p:cNvPr id="819" name="Google Shape;819;p111"/>
          <p:cNvPicPr preferRelativeResize="0"/>
          <p:nvPr/>
        </p:nvPicPr>
        <p:blipFill rotWithShape="1">
          <a:blip r:embed="rId3">
            <a:alphaModFix/>
          </a:blip>
          <a:srcRect/>
          <a:stretch/>
        </p:blipFill>
        <p:spPr>
          <a:xfrm>
            <a:off x="525162" y="2075328"/>
            <a:ext cx="2412687" cy="1356691"/>
          </a:xfrm>
          <a:prstGeom prst="rect">
            <a:avLst/>
          </a:prstGeom>
          <a:noFill/>
          <a:ln>
            <a:noFill/>
          </a:ln>
        </p:spPr>
      </p:pic>
      <p:pic>
        <p:nvPicPr>
          <p:cNvPr id="820" name="Google Shape;820;p111"/>
          <p:cNvPicPr preferRelativeResize="0"/>
          <p:nvPr/>
        </p:nvPicPr>
        <p:blipFill rotWithShape="1">
          <a:blip r:embed="rId4">
            <a:alphaModFix/>
          </a:blip>
          <a:srcRect/>
          <a:stretch/>
        </p:blipFill>
        <p:spPr>
          <a:xfrm>
            <a:off x="633568" y="3608082"/>
            <a:ext cx="1128140" cy="2005321"/>
          </a:xfrm>
          <a:prstGeom prst="rect">
            <a:avLst/>
          </a:prstGeom>
          <a:noFill/>
          <a:ln>
            <a:noFill/>
          </a:ln>
        </p:spPr>
      </p:pic>
      <p:pic>
        <p:nvPicPr>
          <p:cNvPr id="821" name="Google Shape;821;p111"/>
          <p:cNvPicPr preferRelativeResize="0"/>
          <p:nvPr/>
        </p:nvPicPr>
        <p:blipFill rotWithShape="1">
          <a:blip r:embed="rId5">
            <a:alphaModFix/>
          </a:blip>
          <a:srcRect/>
          <a:stretch/>
        </p:blipFill>
        <p:spPr>
          <a:xfrm>
            <a:off x="8866501" y="1317130"/>
            <a:ext cx="2217165" cy="1516395"/>
          </a:xfrm>
          <a:prstGeom prst="rect">
            <a:avLst/>
          </a:prstGeom>
          <a:noFill/>
          <a:ln>
            <a:noFill/>
          </a:ln>
        </p:spPr>
      </p:pic>
      <p:pic>
        <p:nvPicPr>
          <p:cNvPr id="822" name="Google Shape;822;p111"/>
          <p:cNvPicPr preferRelativeResize="0"/>
          <p:nvPr/>
        </p:nvPicPr>
        <p:blipFill rotWithShape="1">
          <a:blip r:embed="rId6">
            <a:alphaModFix/>
          </a:blip>
          <a:srcRect/>
          <a:stretch/>
        </p:blipFill>
        <p:spPr>
          <a:xfrm>
            <a:off x="8825095" y="2872846"/>
            <a:ext cx="2258571" cy="1608322"/>
          </a:xfrm>
          <a:prstGeom prst="rect">
            <a:avLst/>
          </a:prstGeom>
          <a:noFill/>
          <a:ln>
            <a:noFill/>
          </a:ln>
        </p:spPr>
      </p:pic>
      <p:pic>
        <p:nvPicPr>
          <p:cNvPr id="823" name="Google Shape;823;p111"/>
          <p:cNvPicPr preferRelativeResize="0"/>
          <p:nvPr/>
        </p:nvPicPr>
        <p:blipFill rotWithShape="1">
          <a:blip r:embed="rId7">
            <a:alphaModFix/>
          </a:blip>
          <a:srcRect/>
          <a:stretch/>
        </p:blipFill>
        <p:spPr>
          <a:xfrm>
            <a:off x="8825094" y="4611292"/>
            <a:ext cx="2258571" cy="1255532"/>
          </a:xfrm>
          <a:prstGeom prst="rect">
            <a:avLst/>
          </a:prstGeom>
          <a:noFill/>
          <a:ln>
            <a:noFill/>
          </a:ln>
        </p:spPr>
      </p:pic>
      <p:sp>
        <p:nvSpPr>
          <p:cNvPr id="824" name="Google Shape;824;p111"/>
          <p:cNvSpPr txBox="1"/>
          <p:nvPr/>
        </p:nvSpPr>
        <p:spPr>
          <a:xfrm>
            <a:off x="3023300" y="1723204"/>
            <a:ext cx="5365326" cy="2611058"/>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720"/>
              <a:buFont typeface="Arial"/>
              <a:buChar char="●"/>
            </a:pPr>
            <a:r>
              <a:rPr lang="en-US" sz="1600" b="0" i="0" u="none" strike="noStrike" cap="none">
                <a:solidFill>
                  <a:schemeClr val="dk2"/>
                </a:solidFill>
                <a:latin typeface="Arial"/>
                <a:ea typeface="Arial"/>
                <a:cs typeface="Arial"/>
                <a:sym typeface="Arial"/>
              </a:rPr>
              <a:t>Mobile tak berawak menggunakan beragam sensor, dan data dari berbagai sumber</a:t>
            </a:r>
            <a:endParaRPr sz="16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720"/>
              <a:buFont typeface="Arial"/>
              <a:buChar char="●"/>
            </a:pPr>
            <a:r>
              <a:rPr lang="en-US" sz="1600" b="0" i="0" u="none" strike="noStrike" cap="none">
                <a:solidFill>
                  <a:schemeClr val="dk2"/>
                </a:solidFill>
                <a:latin typeface="Arial"/>
                <a:ea typeface="Arial"/>
                <a:cs typeface="Arial"/>
                <a:sym typeface="Arial"/>
              </a:rPr>
              <a:t>Tetapi trend mobil tak berawak (driveless car) memiliki risiko</a:t>
            </a:r>
            <a:endParaRPr sz="16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720"/>
              <a:buFont typeface="Arial"/>
              <a:buChar char="●"/>
            </a:pPr>
            <a:r>
              <a:rPr lang="en-US" sz="1600" b="0" i="0" u="none" strike="noStrike" cap="none">
                <a:solidFill>
                  <a:schemeClr val="dk2"/>
                </a:solidFill>
                <a:latin typeface="Arial"/>
                <a:ea typeface="Arial"/>
                <a:cs typeface="Arial"/>
                <a:sym typeface="Arial"/>
              </a:rPr>
              <a:t>Kesalahan data mengakibatkan dapat  mobil bereaksi salah. Beberapa kasus sudah terjadi</a:t>
            </a:r>
            <a:endParaRPr sz="16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720"/>
              <a:buFont typeface="Arial"/>
              <a:buChar char="●"/>
            </a:pPr>
            <a:r>
              <a:rPr lang="en-US" sz="1600" b="0" i="0" u="none" strike="noStrike" cap="none">
                <a:solidFill>
                  <a:schemeClr val="dk2"/>
                </a:solidFill>
                <a:latin typeface="Arial"/>
                <a:ea typeface="Arial"/>
                <a:cs typeface="Arial"/>
                <a:sym typeface="Arial"/>
              </a:rPr>
              <a:t>Kurangnya training set terkait data untuk melatih AI.</a:t>
            </a:r>
            <a:endParaRPr sz="1400" b="0"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720"/>
              <a:buFont typeface="Arial"/>
              <a:buChar char="●"/>
            </a:pPr>
            <a:r>
              <a:rPr lang="en-US" sz="1600" b="0" i="0" u="none" strike="noStrike" cap="none">
                <a:solidFill>
                  <a:schemeClr val="dk2"/>
                </a:solidFill>
                <a:latin typeface="Arial"/>
                <a:ea typeface="Arial"/>
                <a:cs typeface="Arial"/>
                <a:sym typeface="Arial"/>
              </a:rPr>
              <a:t>Bila ada kecelakaan SALAH siapa?</a:t>
            </a:r>
            <a:endParaRPr sz="1400" b="0" i="0" u="none" strike="noStrike" cap="none">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720"/>
              <a:buFont typeface="Arial"/>
              <a:buChar char="●"/>
            </a:pPr>
            <a:r>
              <a:rPr lang="en-US" sz="1600" b="0" i="0" u="none" strike="noStrike" cap="none">
                <a:solidFill>
                  <a:schemeClr val="dk2"/>
                </a:solidFill>
                <a:latin typeface="Arial"/>
                <a:ea typeface="Arial"/>
                <a:cs typeface="Arial"/>
                <a:sym typeface="Arial"/>
              </a:rPr>
              <a:t>Pada saat kondisi macet dan diluar “training set” mobil akan stuck. Bagaimana dengan kondisi kemacetan luar biasa, kondisi perubahan jalanan</a:t>
            </a:r>
            <a:endParaRPr sz="1600" b="0" i="0" u="none" strike="noStrike" cap="none">
              <a:solidFill>
                <a:schemeClr val="dk2"/>
              </a:solidFill>
              <a:latin typeface="Arial"/>
              <a:ea typeface="Arial"/>
              <a:cs typeface="Arial"/>
              <a:sym typeface="Arial"/>
            </a:endParaRPr>
          </a:p>
        </p:txBody>
      </p:sp>
      <p:sp>
        <p:nvSpPr>
          <p:cNvPr id="825" name="Google Shape;825;p111"/>
          <p:cNvSpPr txBox="1"/>
          <p:nvPr/>
        </p:nvSpPr>
        <p:spPr>
          <a:xfrm>
            <a:off x="1895843" y="4888145"/>
            <a:ext cx="6055500" cy="1874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830"/>
              <a:buFont typeface="Arial"/>
              <a:buChar char="•"/>
            </a:pPr>
            <a:r>
              <a:rPr lang="en-US" sz="1600" b="0" i="0" u="none" strike="noStrike" cap="none">
                <a:solidFill>
                  <a:schemeClr val="dk1"/>
                </a:solidFill>
                <a:latin typeface="Arial"/>
                <a:ea typeface="Arial"/>
                <a:cs typeface="Arial"/>
                <a:sym typeface="Arial"/>
              </a:rPr>
              <a:t>AI mulai banyak digunakan untuk menseleksi pegawai, bagaimana bila dari data-training menjadikan AI “rasis”</a:t>
            </a:r>
            <a:endParaRPr sz="16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830"/>
              <a:buFont typeface="Arial"/>
              <a:buChar char="•"/>
            </a:pPr>
            <a:r>
              <a:rPr lang="en-US" sz="1600" b="0" i="0" u="none" strike="noStrike" cap="none">
                <a:solidFill>
                  <a:schemeClr val="dk1"/>
                </a:solidFill>
                <a:latin typeface="Arial"/>
                <a:ea typeface="Arial"/>
                <a:cs typeface="Arial"/>
                <a:sym typeface="Arial"/>
              </a:rPr>
              <a:t>Bagaimana bila dengan melakukan profiling dapat mengungkapkan beberapa profil “personal” dan dapat digunakan secara tidak benar</a:t>
            </a:r>
            <a:endParaRPr sz="1600" b="0" i="0" u="none" strike="noStrike" cap="none">
              <a:solidFill>
                <a:schemeClr val="dk1"/>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830"/>
              <a:buFont typeface="Arial"/>
              <a:buChar char="•"/>
            </a:pPr>
            <a:r>
              <a:rPr lang="en-US" sz="1600" b="1" i="0" u="none" strike="noStrike" cap="none">
                <a:solidFill>
                  <a:schemeClr val="dk1"/>
                </a:solidFill>
                <a:latin typeface="Arial"/>
                <a:ea typeface="Arial"/>
                <a:cs typeface="Arial"/>
                <a:sym typeface="Arial"/>
              </a:rPr>
              <a:t>Data Ethics </a:t>
            </a:r>
            <a:r>
              <a:rPr lang="en-US" sz="1600" b="0" i="0" u="none" strike="noStrike" cap="none">
                <a:solidFill>
                  <a:schemeClr val="dk1"/>
                </a:solidFill>
                <a:latin typeface="Arial"/>
                <a:ea typeface="Arial"/>
                <a:cs typeface="Arial"/>
                <a:sym typeface="Arial"/>
              </a:rPr>
              <a:t>dan Ethics pada AI menjadi perlu pertimbangan</a:t>
            </a:r>
            <a:endParaRPr sz="1600" b="0" i="0" u="none" strike="noStrike" cap="none">
              <a:solidFill>
                <a:schemeClr val="dk1"/>
              </a:solidFill>
              <a:latin typeface="Arial"/>
              <a:ea typeface="Arial"/>
              <a:cs typeface="Arial"/>
              <a:sym typeface="Arial"/>
            </a:endParaRPr>
          </a:p>
        </p:txBody>
      </p:sp>
      <p:sp>
        <p:nvSpPr>
          <p:cNvPr id="826" name="Google Shape;826;p111"/>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12"/>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Resiko AI : Hilangnya Pekerjaan</a:t>
            </a:r>
            <a:endParaRPr/>
          </a:p>
        </p:txBody>
      </p:sp>
      <p:sp>
        <p:nvSpPr>
          <p:cNvPr id="832" name="Google Shape;832;p112"/>
          <p:cNvSpPr txBox="1"/>
          <p:nvPr/>
        </p:nvSpPr>
        <p:spPr>
          <a:xfrm>
            <a:off x="4373214" y="3791449"/>
            <a:ext cx="3565783" cy="32684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chemeClr val="dk1"/>
              </a:buClr>
              <a:buSzPts val="1600"/>
              <a:buFont typeface="Lato"/>
              <a:buNone/>
            </a:pPr>
            <a:r>
              <a:rPr lang="en-US" sz="1600" b="0" i="0" u="none" strike="noStrike" cap="none">
                <a:solidFill>
                  <a:schemeClr val="dk1"/>
                </a:solidFill>
                <a:latin typeface="Lato"/>
                <a:ea typeface="Lato"/>
                <a:cs typeface="Lato"/>
                <a:sym typeface="Lato"/>
              </a:rPr>
              <a:t>“Will a machine take away my job?”</a:t>
            </a:r>
            <a:endParaRPr sz="1400" b="0" i="0" u="none" strike="noStrike" cap="none">
              <a:solidFill>
                <a:srgbClr val="000000"/>
              </a:solidFill>
              <a:latin typeface="Arial"/>
              <a:ea typeface="Arial"/>
              <a:cs typeface="Arial"/>
              <a:sym typeface="Arial"/>
            </a:endParaRPr>
          </a:p>
        </p:txBody>
      </p:sp>
      <p:pic>
        <p:nvPicPr>
          <p:cNvPr id="833" name="Google Shape;833;p112"/>
          <p:cNvPicPr preferRelativeResize="0"/>
          <p:nvPr/>
        </p:nvPicPr>
        <p:blipFill rotWithShape="1">
          <a:blip r:embed="rId3">
            <a:alphaModFix/>
          </a:blip>
          <a:srcRect l="17409" r="12924"/>
          <a:stretch/>
        </p:blipFill>
        <p:spPr>
          <a:xfrm>
            <a:off x="683902" y="1999119"/>
            <a:ext cx="3075278" cy="2270040"/>
          </a:xfrm>
          <a:prstGeom prst="rect">
            <a:avLst/>
          </a:prstGeom>
          <a:noFill/>
          <a:ln>
            <a:noFill/>
          </a:ln>
        </p:spPr>
      </p:pic>
      <p:sp>
        <p:nvSpPr>
          <p:cNvPr id="834" name="Google Shape;834;p112"/>
          <p:cNvSpPr txBox="1"/>
          <p:nvPr/>
        </p:nvSpPr>
        <p:spPr>
          <a:xfrm>
            <a:off x="4779711" y="4386152"/>
            <a:ext cx="2500200" cy="3525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chemeClr val="dk1"/>
              </a:buClr>
              <a:buSzPts val="1400"/>
              <a:buFont typeface="Lato"/>
              <a:buNone/>
            </a:pPr>
            <a:r>
              <a:rPr lang="en-US" sz="1700" b="0" i="0" u="none" strike="noStrike" cap="none">
                <a:solidFill>
                  <a:schemeClr val="dk1"/>
                </a:solidFill>
                <a:latin typeface="Arial"/>
                <a:ea typeface="Arial"/>
                <a:cs typeface="Arial"/>
                <a:sym typeface="Arial"/>
              </a:rPr>
              <a:t>Data driven application</a:t>
            </a:r>
            <a:endParaRPr sz="1700" b="0" i="0" u="none" strike="noStrike" cap="none">
              <a:solidFill>
                <a:srgbClr val="000000"/>
              </a:solidFill>
              <a:latin typeface="Arial"/>
              <a:ea typeface="Arial"/>
              <a:cs typeface="Arial"/>
              <a:sym typeface="Arial"/>
            </a:endParaRPr>
          </a:p>
        </p:txBody>
      </p:sp>
      <p:sp>
        <p:nvSpPr>
          <p:cNvPr id="835" name="Google Shape;835;p112"/>
          <p:cNvSpPr txBox="1"/>
          <p:nvPr/>
        </p:nvSpPr>
        <p:spPr>
          <a:xfrm>
            <a:off x="4779711" y="4677392"/>
            <a:ext cx="2802000" cy="3525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chemeClr val="dk1"/>
              </a:buClr>
              <a:buSzPts val="1400"/>
              <a:buFont typeface="Lato"/>
              <a:buNone/>
            </a:pPr>
            <a:r>
              <a:rPr lang="en-US" sz="1700" b="0" i="0" u="none" strike="noStrike" cap="none">
                <a:solidFill>
                  <a:schemeClr val="dk1"/>
                </a:solidFill>
                <a:latin typeface="Arial"/>
                <a:ea typeface="Arial"/>
                <a:cs typeface="Arial"/>
                <a:sym typeface="Arial"/>
              </a:rPr>
              <a:t>AI based Decision Support</a:t>
            </a:r>
            <a:endParaRPr sz="1700" b="0" i="0" u="none" strike="noStrike" cap="none">
              <a:solidFill>
                <a:srgbClr val="000000"/>
              </a:solidFill>
              <a:latin typeface="Arial"/>
              <a:ea typeface="Arial"/>
              <a:cs typeface="Arial"/>
              <a:sym typeface="Arial"/>
            </a:endParaRPr>
          </a:p>
        </p:txBody>
      </p:sp>
      <p:sp>
        <p:nvSpPr>
          <p:cNvPr id="836" name="Google Shape;836;p112"/>
          <p:cNvSpPr txBox="1"/>
          <p:nvPr/>
        </p:nvSpPr>
        <p:spPr>
          <a:xfrm>
            <a:off x="4779711" y="4941449"/>
            <a:ext cx="2334000" cy="3525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chemeClr val="dk1"/>
              </a:buClr>
              <a:buSzPts val="1400"/>
              <a:buFont typeface="Lato"/>
              <a:buNone/>
            </a:pPr>
            <a:r>
              <a:rPr lang="en-US" sz="1700" b="0" i="0" u="none" strike="noStrike" cap="none">
                <a:solidFill>
                  <a:schemeClr val="dk1"/>
                </a:solidFill>
                <a:latin typeface="Arial"/>
                <a:ea typeface="Arial"/>
                <a:cs typeface="Arial"/>
                <a:sym typeface="Arial"/>
              </a:rPr>
              <a:t>Smart Cyber-Physics</a:t>
            </a:r>
            <a:endParaRPr sz="1700" b="0" i="0" u="none" strike="noStrike" cap="none">
              <a:solidFill>
                <a:srgbClr val="000000"/>
              </a:solidFill>
              <a:latin typeface="Arial"/>
              <a:ea typeface="Arial"/>
              <a:cs typeface="Arial"/>
              <a:sym typeface="Arial"/>
            </a:endParaRPr>
          </a:p>
        </p:txBody>
      </p:sp>
      <p:pic>
        <p:nvPicPr>
          <p:cNvPr id="837" name="Google Shape;837;p112"/>
          <p:cNvPicPr preferRelativeResize="0"/>
          <p:nvPr/>
        </p:nvPicPr>
        <p:blipFill rotWithShape="1">
          <a:blip r:embed="rId4">
            <a:alphaModFix/>
          </a:blip>
          <a:srcRect/>
          <a:stretch/>
        </p:blipFill>
        <p:spPr>
          <a:xfrm>
            <a:off x="4358664" y="2047229"/>
            <a:ext cx="3164109" cy="1779895"/>
          </a:xfrm>
          <a:prstGeom prst="rect">
            <a:avLst/>
          </a:prstGeom>
          <a:noFill/>
          <a:ln>
            <a:noFill/>
          </a:ln>
        </p:spPr>
      </p:pic>
      <p:pic>
        <p:nvPicPr>
          <p:cNvPr id="838" name="Google Shape;838;p112"/>
          <p:cNvPicPr preferRelativeResize="0"/>
          <p:nvPr/>
        </p:nvPicPr>
        <p:blipFill rotWithShape="1">
          <a:blip r:embed="rId5">
            <a:alphaModFix/>
          </a:blip>
          <a:srcRect r="55057" b="60804"/>
          <a:stretch/>
        </p:blipFill>
        <p:spPr>
          <a:xfrm>
            <a:off x="683901" y="4310636"/>
            <a:ext cx="3075279" cy="1532928"/>
          </a:xfrm>
          <a:prstGeom prst="rect">
            <a:avLst/>
          </a:prstGeom>
          <a:noFill/>
          <a:ln>
            <a:noFill/>
          </a:ln>
        </p:spPr>
      </p:pic>
      <p:sp>
        <p:nvSpPr>
          <p:cNvPr id="839" name="Google Shape;839;p112"/>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13"/>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t>Tantangan dalam Perkembangan AI</a:t>
            </a:r>
            <a:br>
              <a:rPr lang="en-US"/>
            </a:br>
            <a:endParaRPr/>
          </a:p>
        </p:txBody>
      </p:sp>
      <p:sp>
        <p:nvSpPr>
          <p:cNvPr id="845" name="Google Shape;845;p113"/>
          <p:cNvSpPr txBox="1">
            <a:spLocks noGrp="1"/>
          </p:cNvSpPr>
          <p:nvPr>
            <p:ph type="body" idx="1"/>
          </p:nvPr>
        </p:nvSpPr>
        <p:spPr>
          <a:xfrm>
            <a:off x="525150" y="1960601"/>
            <a:ext cx="10731300" cy="3137100"/>
          </a:xfrm>
          <a:prstGeom prst="rect">
            <a:avLst/>
          </a:prstGeom>
          <a:noFill/>
          <a:ln>
            <a:noFill/>
          </a:ln>
        </p:spPr>
        <p:txBody>
          <a:bodyPr spcFirstLastPara="1" wrap="square" lIns="91425" tIns="45700" rIns="91425" bIns="45700" anchor="t" anchorCtr="0">
            <a:normAutofit/>
          </a:bodyPr>
          <a:lstStyle/>
          <a:p>
            <a:pPr marL="171450" lvl="0" indent="-171450" algn="l" rtl="0">
              <a:lnSpc>
                <a:spcPct val="100000"/>
              </a:lnSpc>
              <a:spcBef>
                <a:spcPts val="0"/>
              </a:spcBef>
              <a:spcAft>
                <a:spcPts val="0"/>
              </a:spcAft>
              <a:buClr>
                <a:srgbClr val="000000"/>
              </a:buClr>
              <a:buSzPts val="1200"/>
              <a:buChar char="o"/>
            </a:pPr>
            <a:r>
              <a:rPr lang="en-US" sz="1800" b="1">
                <a:solidFill>
                  <a:schemeClr val="dk2"/>
                </a:solidFill>
                <a:latin typeface="Arial"/>
                <a:ea typeface="Arial"/>
                <a:cs typeface="Arial"/>
                <a:sym typeface="Arial"/>
              </a:rPr>
              <a:t>Regulasi</a:t>
            </a:r>
            <a:endParaRPr sz="1800" b="1">
              <a:solidFill>
                <a:schemeClr val="dk2"/>
              </a:solidFill>
              <a:latin typeface="Arial"/>
              <a:ea typeface="Arial"/>
              <a:cs typeface="Arial"/>
              <a:sym typeface="Arial"/>
            </a:endParaRPr>
          </a:p>
          <a:p>
            <a:pPr marL="444500" lvl="0" indent="-171450" algn="l" rtl="0">
              <a:lnSpc>
                <a:spcPct val="100000"/>
              </a:lnSpc>
              <a:spcBef>
                <a:spcPts val="0"/>
              </a:spcBef>
              <a:spcAft>
                <a:spcPts val="0"/>
              </a:spcAft>
              <a:buClr>
                <a:srgbClr val="000000"/>
              </a:buClr>
              <a:buSzPts val="1200"/>
              <a:buChar char="o"/>
            </a:pPr>
            <a:r>
              <a:rPr lang="en-US" sz="1800">
                <a:solidFill>
                  <a:schemeClr val="dk2"/>
                </a:solidFill>
                <a:latin typeface="Arial"/>
                <a:ea typeface="Arial"/>
                <a:cs typeface="Arial"/>
                <a:sym typeface="Arial"/>
              </a:rPr>
              <a:t>Pengaturan etika dan pemakaian AI yang lebih bertanggung-jawab</a:t>
            </a:r>
            <a:endParaRPr sz="1800">
              <a:solidFill>
                <a:schemeClr val="dk2"/>
              </a:solidFill>
              <a:latin typeface="Arial"/>
              <a:ea typeface="Arial"/>
              <a:cs typeface="Arial"/>
              <a:sym typeface="Arial"/>
            </a:endParaRPr>
          </a:p>
          <a:p>
            <a:pPr marL="171450" lvl="0" indent="-171450" algn="l" rtl="0">
              <a:lnSpc>
                <a:spcPct val="100000"/>
              </a:lnSpc>
              <a:spcBef>
                <a:spcPts val="0"/>
              </a:spcBef>
              <a:spcAft>
                <a:spcPts val="0"/>
              </a:spcAft>
              <a:buClr>
                <a:srgbClr val="000000"/>
              </a:buClr>
              <a:buSzPts val="1200"/>
              <a:buChar char="o"/>
            </a:pPr>
            <a:r>
              <a:rPr lang="en-US" sz="1800" b="1">
                <a:solidFill>
                  <a:schemeClr val="dk2"/>
                </a:solidFill>
                <a:latin typeface="Arial"/>
                <a:ea typeface="Arial"/>
                <a:cs typeface="Arial"/>
                <a:sym typeface="Arial"/>
              </a:rPr>
              <a:t>Privasi</a:t>
            </a:r>
            <a:endParaRPr sz="1800" b="1">
              <a:solidFill>
                <a:schemeClr val="dk2"/>
              </a:solidFill>
              <a:latin typeface="Arial"/>
              <a:ea typeface="Arial"/>
              <a:cs typeface="Arial"/>
              <a:sym typeface="Arial"/>
            </a:endParaRPr>
          </a:p>
          <a:p>
            <a:pPr marL="444500" lvl="0" indent="-171450" algn="l" rtl="0">
              <a:lnSpc>
                <a:spcPct val="100000"/>
              </a:lnSpc>
              <a:spcBef>
                <a:spcPts val="0"/>
              </a:spcBef>
              <a:spcAft>
                <a:spcPts val="0"/>
              </a:spcAft>
              <a:buClr>
                <a:srgbClr val="000000"/>
              </a:buClr>
              <a:buSzPts val="1200"/>
              <a:buChar char="o"/>
            </a:pPr>
            <a:r>
              <a:rPr lang="en-US" sz="1800">
                <a:solidFill>
                  <a:schemeClr val="dk2"/>
                </a:solidFill>
                <a:latin typeface="Arial"/>
                <a:ea typeface="Arial"/>
                <a:cs typeface="Arial"/>
                <a:sym typeface="Arial"/>
              </a:rPr>
              <a:t>Terkait dengan penggunaan data yang dipakai untuk pembangunan model AI</a:t>
            </a:r>
            <a:endParaRPr sz="1800">
              <a:solidFill>
                <a:schemeClr val="dk2"/>
              </a:solidFill>
              <a:latin typeface="Arial"/>
              <a:ea typeface="Arial"/>
              <a:cs typeface="Arial"/>
              <a:sym typeface="Arial"/>
            </a:endParaRPr>
          </a:p>
          <a:p>
            <a:pPr marL="171450" lvl="0" indent="-171450" algn="l" rtl="0">
              <a:lnSpc>
                <a:spcPct val="100000"/>
              </a:lnSpc>
              <a:spcBef>
                <a:spcPts val="0"/>
              </a:spcBef>
              <a:spcAft>
                <a:spcPts val="0"/>
              </a:spcAft>
              <a:buClr>
                <a:srgbClr val="000000"/>
              </a:buClr>
              <a:buSzPts val="1200"/>
              <a:buChar char="o"/>
            </a:pPr>
            <a:r>
              <a:rPr lang="en-US" sz="1800" b="1">
                <a:solidFill>
                  <a:schemeClr val="dk2"/>
                </a:solidFill>
                <a:latin typeface="Arial"/>
                <a:ea typeface="Arial"/>
                <a:cs typeface="Arial"/>
                <a:sym typeface="Arial"/>
              </a:rPr>
              <a:t>Kurangnya penjelasan</a:t>
            </a:r>
            <a:endParaRPr sz="1800" b="1">
              <a:solidFill>
                <a:schemeClr val="dk2"/>
              </a:solidFill>
              <a:latin typeface="Arial"/>
              <a:ea typeface="Arial"/>
              <a:cs typeface="Arial"/>
              <a:sym typeface="Arial"/>
            </a:endParaRPr>
          </a:p>
          <a:p>
            <a:pPr marL="360363" lvl="0" indent="-171450" algn="l" rtl="0">
              <a:lnSpc>
                <a:spcPct val="100000"/>
              </a:lnSpc>
              <a:spcBef>
                <a:spcPts val="0"/>
              </a:spcBef>
              <a:spcAft>
                <a:spcPts val="0"/>
              </a:spcAft>
              <a:buClr>
                <a:srgbClr val="000000"/>
              </a:buClr>
              <a:buSzPts val="1200"/>
              <a:buChar char="o"/>
            </a:pPr>
            <a:r>
              <a:rPr lang="en-US" sz="1800">
                <a:solidFill>
                  <a:schemeClr val="dk2"/>
                </a:solidFill>
                <a:latin typeface="Arial"/>
                <a:ea typeface="Arial"/>
                <a:cs typeface="Arial"/>
                <a:sym typeface="Arial"/>
              </a:rPr>
              <a:t>Bagaimana model AI sampai pada suatu keputusan/kesimpulan tertentu (terkait dengan akuntabilitas dan trust)</a:t>
            </a:r>
            <a:endParaRPr>
              <a:latin typeface="Arial"/>
              <a:ea typeface="Arial"/>
              <a:cs typeface="Arial"/>
              <a:sym typeface="Arial"/>
            </a:endParaRPr>
          </a:p>
          <a:p>
            <a:pPr marL="171450" lvl="0" indent="-171450" algn="l" rtl="0">
              <a:lnSpc>
                <a:spcPct val="100000"/>
              </a:lnSpc>
              <a:spcBef>
                <a:spcPts val="0"/>
              </a:spcBef>
              <a:spcAft>
                <a:spcPts val="0"/>
              </a:spcAft>
              <a:buClr>
                <a:srgbClr val="000000"/>
              </a:buClr>
              <a:buSzPts val="1200"/>
              <a:buChar char="o"/>
            </a:pPr>
            <a:r>
              <a:rPr lang="en-US" sz="1800" b="1">
                <a:solidFill>
                  <a:schemeClr val="dk2"/>
                </a:solidFill>
                <a:latin typeface="Arial"/>
                <a:ea typeface="Arial"/>
                <a:cs typeface="Arial"/>
                <a:sym typeface="Arial"/>
              </a:rPr>
              <a:t>Ketersediaan data</a:t>
            </a:r>
            <a:endParaRPr sz="1800" b="1">
              <a:solidFill>
                <a:schemeClr val="dk2"/>
              </a:solidFill>
              <a:latin typeface="Arial"/>
              <a:ea typeface="Arial"/>
              <a:cs typeface="Arial"/>
              <a:sym typeface="Arial"/>
            </a:endParaRPr>
          </a:p>
          <a:p>
            <a:pPr marL="444500" lvl="0" indent="-171450" algn="l" rtl="0">
              <a:lnSpc>
                <a:spcPct val="100000"/>
              </a:lnSpc>
              <a:spcBef>
                <a:spcPts val="0"/>
              </a:spcBef>
              <a:spcAft>
                <a:spcPts val="0"/>
              </a:spcAft>
              <a:buClr>
                <a:srgbClr val="000000"/>
              </a:buClr>
              <a:buSzPts val="1200"/>
              <a:buChar char="o"/>
            </a:pPr>
            <a:r>
              <a:rPr lang="en-US" sz="1800">
                <a:solidFill>
                  <a:schemeClr val="dk2"/>
                </a:solidFill>
                <a:latin typeface="Arial"/>
                <a:ea typeface="Arial"/>
                <a:cs typeface="Arial"/>
                <a:sym typeface="Arial"/>
              </a:rPr>
              <a:t>Sejauh mana data yang dipakai cukup representative dan tidak bias</a:t>
            </a:r>
            <a:endParaRPr sz="1800">
              <a:solidFill>
                <a:schemeClr val="dk2"/>
              </a:solidFill>
              <a:latin typeface="Arial"/>
              <a:ea typeface="Arial"/>
              <a:cs typeface="Arial"/>
              <a:sym typeface="Arial"/>
            </a:endParaRPr>
          </a:p>
          <a:p>
            <a:pPr marL="171450" lvl="0" indent="-171450" algn="l" rtl="0">
              <a:lnSpc>
                <a:spcPct val="100000"/>
              </a:lnSpc>
              <a:spcBef>
                <a:spcPts val="0"/>
              </a:spcBef>
              <a:spcAft>
                <a:spcPts val="0"/>
              </a:spcAft>
              <a:buClr>
                <a:srgbClr val="000000"/>
              </a:buClr>
              <a:buSzPts val="1200"/>
              <a:buChar char="o"/>
            </a:pPr>
            <a:r>
              <a:rPr lang="en-US" sz="1800" b="1">
                <a:solidFill>
                  <a:schemeClr val="dk2"/>
                </a:solidFill>
                <a:latin typeface="Arial"/>
                <a:ea typeface="Arial"/>
                <a:cs typeface="Arial"/>
                <a:sym typeface="Arial"/>
              </a:rPr>
              <a:t>Kurangnya Talenta</a:t>
            </a:r>
            <a:endParaRPr sz="1800" b="1">
              <a:solidFill>
                <a:schemeClr val="dk2"/>
              </a:solidFill>
              <a:latin typeface="Arial"/>
              <a:ea typeface="Arial"/>
              <a:cs typeface="Arial"/>
              <a:sym typeface="Arial"/>
            </a:endParaRPr>
          </a:p>
        </p:txBody>
      </p:sp>
      <p:sp>
        <p:nvSpPr>
          <p:cNvPr id="846" name="Google Shape;846;p113"/>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4"/>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t>Fasilitas AI dan Data Science</a:t>
            </a:r>
            <a:br>
              <a:rPr lang="en-US"/>
            </a:br>
            <a:endParaRPr/>
          </a:p>
        </p:txBody>
      </p:sp>
      <p:sp>
        <p:nvSpPr>
          <p:cNvPr id="852" name="Google Shape;852;p114"/>
          <p:cNvSpPr txBox="1"/>
          <p:nvPr/>
        </p:nvSpPr>
        <p:spPr>
          <a:xfrm>
            <a:off x="852012" y="1740321"/>
            <a:ext cx="1284464"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Collab Lab</a:t>
            </a:r>
            <a:endParaRPr sz="1800" b="0" i="0" u="none" strike="noStrike" cap="none">
              <a:solidFill>
                <a:schemeClr val="dk1"/>
              </a:solidFill>
              <a:latin typeface="Arial"/>
              <a:ea typeface="Arial"/>
              <a:cs typeface="Arial"/>
              <a:sym typeface="Arial"/>
            </a:endParaRPr>
          </a:p>
        </p:txBody>
      </p:sp>
      <p:pic>
        <p:nvPicPr>
          <p:cNvPr id="853" name="Google Shape;853;p114"/>
          <p:cNvPicPr preferRelativeResize="0"/>
          <p:nvPr/>
        </p:nvPicPr>
        <p:blipFill rotWithShape="1">
          <a:blip r:embed="rId3">
            <a:alphaModFix/>
          </a:blip>
          <a:srcRect/>
          <a:stretch/>
        </p:blipFill>
        <p:spPr>
          <a:xfrm>
            <a:off x="570883" y="2335334"/>
            <a:ext cx="2809756" cy="2008835"/>
          </a:xfrm>
          <a:prstGeom prst="rect">
            <a:avLst/>
          </a:prstGeom>
          <a:noFill/>
          <a:ln>
            <a:noFill/>
          </a:ln>
        </p:spPr>
      </p:pic>
      <p:pic>
        <p:nvPicPr>
          <p:cNvPr id="854" name="Google Shape;854;p114"/>
          <p:cNvPicPr preferRelativeResize="0"/>
          <p:nvPr/>
        </p:nvPicPr>
        <p:blipFill rotWithShape="1">
          <a:blip r:embed="rId4">
            <a:alphaModFix/>
          </a:blip>
          <a:srcRect/>
          <a:stretch/>
        </p:blipFill>
        <p:spPr>
          <a:xfrm>
            <a:off x="3843711" y="2335334"/>
            <a:ext cx="2086559" cy="2111417"/>
          </a:xfrm>
          <a:prstGeom prst="rect">
            <a:avLst/>
          </a:prstGeom>
          <a:noFill/>
          <a:ln>
            <a:noFill/>
          </a:ln>
        </p:spPr>
      </p:pic>
      <p:pic>
        <p:nvPicPr>
          <p:cNvPr id="855" name="Google Shape;855;p114"/>
          <p:cNvPicPr preferRelativeResize="0"/>
          <p:nvPr/>
        </p:nvPicPr>
        <p:blipFill rotWithShape="1">
          <a:blip r:embed="rId5">
            <a:alphaModFix/>
          </a:blip>
          <a:srcRect/>
          <a:stretch/>
        </p:blipFill>
        <p:spPr>
          <a:xfrm>
            <a:off x="6265403" y="2308858"/>
            <a:ext cx="2525137" cy="1211356"/>
          </a:xfrm>
          <a:prstGeom prst="rect">
            <a:avLst/>
          </a:prstGeom>
          <a:noFill/>
          <a:ln>
            <a:noFill/>
          </a:ln>
        </p:spPr>
      </p:pic>
      <p:sp>
        <p:nvSpPr>
          <p:cNvPr id="856" name="Google Shape;856;p114"/>
          <p:cNvSpPr txBox="1"/>
          <p:nvPr/>
        </p:nvSpPr>
        <p:spPr>
          <a:xfrm>
            <a:off x="3730300" y="1723204"/>
            <a:ext cx="219997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Super Computer</a:t>
            </a:r>
            <a:endParaRPr sz="1800" b="0" i="0" u="none" strike="noStrike" cap="none">
              <a:solidFill>
                <a:schemeClr val="dk1"/>
              </a:solidFill>
              <a:latin typeface="Arial"/>
              <a:ea typeface="Arial"/>
              <a:cs typeface="Arial"/>
              <a:sym typeface="Arial"/>
            </a:endParaRPr>
          </a:p>
        </p:txBody>
      </p:sp>
      <p:sp>
        <p:nvSpPr>
          <p:cNvPr id="857" name="Google Shape;857;p114"/>
          <p:cNvSpPr txBox="1"/>
          <p:nvPr/>
        </p:nvSpPr>
        <p:spPr>
          <a:xfrm>
            <a:off x="6265403" y="1723204"/>
            <a:ext cx="1284464"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EdgeAI</a:t>
            </a:r>
            <a:endParaRPr sz="1800" b="0" i="0" u="none" strike="noStrike" cap="none">
              <a:solidFill>
                <a:schemeClr val="dk1"/>
              </a:solidFill>
              <a:latin typeface="Arial"/>
              <a:ea typeface="Arial"/>
              <a:cs typeface="Arial"/>
              <a:sym typeface="Arial"/>
            </a:endParaRPr>
          </a:p>
        </p:txBody>
      </p:sp>
      <p:sp>
        <p:nvSpPr>
          <p:cNvPr id="858" name="Google Shape;858;p114"/>
          <p:cNvSpPr txBox="1"/>
          <p:nvPr/>
        </p:nvSpPr>
        <p:spPr>
          <a:xfrm>
            <a:off x="525162" y="4427422"/>
            <a:ext cx="8265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Salah satu tantangan dalam perkembangan AI adalah: ketersediaan talenta SDM, Langkah yang dapat dilakukan dengan mengadakan pelatihan terkait data science, praktikum yang diikuti oleh mahasiswa. </a:t>
            </a:r>
            <a:endParaRPr sz="1800" b="0" i="0" u="none" strike="noStrike" cap="none">
              <a:solidFill>
                <a:schemeClr val="dk2"/>
              </a:solidFill>
              <a:latin typeface="Arial"/>
              <a:ea typeface="Arial"/>
              <a:cs typeface="Arial"/>
              <a:sym typeface="Arial"/>
            </a:endParaRPr>
          </a:p>
        </p:txBody>
      </p:sp>
      <p:sp>
        <p:nvSpPr>
          <p:cNvPr id="859" name="Google Shape;859;p114"/>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5"/>
          <p:cNvSpPr txBox="1">
            <a:spLocks noGrp="1"/>
          </p:cNvSpPr>
          <p:nvPr>
            <p:ph type="title"/>
          </p:nvPr>
        </p:nvSpPr>
        <p:spPr>
          <a:xfrm>
            <a:off x="525162" y="902510"/>
            <a:ext cx="10645346" cy="8206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a:t>Referensi Video</a:t>
            </a:r>
            <a:endParaRPr/>
          </a:p>
        </p:txBody>
      </p:sp>
      <p:sp>
        <p:nvSpPr>
          <p:cNvPr id="865" name="Google Shape;865;p115"/>
          <p:cNvSpPr txBox="1">
            <a:spLocks noGrp="1"/>
          </p:cNvSpPr>
          <p:nvPr>
            <p:ph type="body" idx="1"/>
          </p:nvPr>
        </p:nvSpPr>
        <p:spPr>
          <a:xfrm>
            <a:off x="525150" y="1723200"/>
            <a:ext cx="10645200" cy="436860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US" sz="1400" b="1">
                <a:latin typeface="Arial"/>
                <a:ea typeface="Arial"/>
                <a:cs typeface="Arial"/>
                <a:sym typeface="Arial"/>
              </a:rPr>
              <a:t>Introduction to AI</a:t>
            </a:r>
            <a:endParaRPr b="1">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3"/>
              </a:rPr>
              <a:t>https://www.youtube.com/watch?v=s9vDgPotU-4</a:t>
            </a:r>
            <a:endParaRPr sz="1400" u="sng">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4"/>
              </a:rPr>
              <a:t>https://www.youtube.com/watch?v=wfmM5-d0Zh0</a:t>
            </a:r>
            <a:endParaRPr sz="1400" u="sng">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5"/>
              </a:rPr>
              <a:t>https://www.youtube.com/watch?v=eUpRwSrwbHY</a:t>
            </a:r>
            <a:endParaRPr sz="1400" u="sng">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6"/>
              </a:rPr>
              <a:t>https://www.youtube.com/watch?v=XfEOoAlArXw</a:t>
            </a:r>
            <a:endParaRPr sz="1400" u="sng">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7"/>
              </a:rPr>
              <a:t>https://www.youtube.com/watch?v=uyWHthN3Q9c</a:t>
            </a:r>
            <a:endParaRPr sz="1400" u="sng">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sz="1400" b="1">
                <a:latin typeface="Arial"/>
                <a:ea typeface="Arial"/>
                <a:cs typeface="Arial"/>
                <a:sym typeface="Arial"/>
              </a:rPr>
              <a:t>Intelligent Agent</a:t>
            </a:r>
            <a:endParaRPr b="1">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8"/>
              </a:rPr>
              <a:t>https://www.youtube.com/watch?v=XqAUPrLu8_s</a:t>
            </a:r>
            <a:endParaRPr sz="1400" u="sng">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9"/>
              </a:rPr>
              <a:t>https://www.youtube.com/watch?v=ehXgvsl8i_I</a:t>
            </a:r>
            <a:endParaRPr sz="1400" u="sng">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10"/>
              </a:rPr>
              <a:t>https://www.youtube.com/watch?v=NqeVTW4DUuU</a:t>
            </a:r>
            <a:endParaRPr sz="1400" u="sng">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11"/>
              </a:rPr>
              <a:t>https://www.youtube.com/watch?v=btffOHgYsBc</a:t>
            </a:r>
            <a:endParaRPr sz="1400" u="sng">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12"/>
              </a:rPr>
              <a:t>https://www.youtube.com/watch?v=d2608-UCcR8</a:t>
            </a:r>
            <a:endParaRPr sz="1400" u="sng">
              <a:latin typeface="Arial"/>
              <a:ea typeface="Arial"/>
              <a:cs typeface="Arial"/>
              <a:sym typeface="Arial"/>
            </a:endParaRPr>
          </a:p>
          <a:p>
            <a:pPr marL="914400" lvl="1" indent="-304800" algn="l" rtl="0">
              <a:lnSpc>
                <a:spcPct val="115000"/>
              </a:lnSpc>
              <a:spcBef>
                <a:spcPts val="0"/>
              </a:spcBef>
              <a:spcAft>
                <a:spcPts val="0"/>
              </a:spcAft>
              <a:buSzPts val="1200"/>
              <a:buChar char="○"/>
            </a:pPr>
            <a:r>
              <a:rPr lang="en-US" sz="1400" u="sng">
                <a:solidFill>
                  <a:schemeClr val="hlink"/>
                </a:solidFill>
                <a:latin typeface="Arial"/>
                <a:ea typeface="Arial"/>
                <a:cs typeface="Arial"/>
                <a:sym typeface="Arial"/>
                <a:hlinkClick r:id="rId13"/>
              </a:rPr>
              <a:t>https://www.youtube.com/watch?v=Spia43l493c</a:t>
            </a:r>
            <a:endParaRPr sz="1400">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sz="1400" b="1">
                <a:latin typeface="Arial"/>
                <a:ea typeface="Arial"/>
                <a:cs typeface="Arial"/>
                <a:sym typeface="Arial"/>
              </a:rPr>
              <a:t>Introduction to Knowledge based Agent</a:t>
            </a:r>
            <a:endParaRPr b="1">
              <a:latin typeface="Arial"/>
              <a:ea typeface="Arial"/>
              <a:cs typeface="Arial"/>
              <a:sym typeface="Arial"/>
            </a:endParaRPr>
          </a:p>
          <a:p>
            <a:pPr marL="914400" lvl="1" indent="-317500" algn="l" rtl="0">
              <a:lnSpc>
                <a:spcPct val="115000"/>
              </a:lnSpc>
              <a:spcBef>
                <a:spcPts val="0"/>
              </a:spcBef>
              <a:spcAft>
                <a:spcPts val="0"/>
              </a:spcAft>
              <a:buSzPts val="1400"/>
              <a:buChar char="○"/>
            </a:pPr>
            <a:r>
              <a:rPr lang="en-US" sz="1400" u="sng">
                <a:solidFill>
                  <a:schemeClr val="hlink"/>
                </a:solidFill>
                <a:latin typeface="Arial"/>
                <a:ea typeface="Arial"/>
                <a:cs typeface="Arial"/>
                <a:sym typeface="Arial"/>
                <a:hlinkClick r:id="rId14"/>
              </a:rPr>
              <a:t>https://www.youtube.com/watch?v=P2DVmc4Zf7I</a:t>
            </a:r>
            <a:endParaRPr sz="1400" u="sng">
              <a:latin typeface="Arial"/>
              <a:ea typeface="Arial"/>
              <a:cs typeface="Arial"/>
              <a:sym typeface="Arial"/>
            </a:endParaRPr>
          </a:p>
          <a:p>
            <a:pPr marL="914400" lvl="1" indent="-317500" algn="l" rtl="0">
              <a:lnSpc>
                <a:spcPct val="115000"/>
              </a:lnSpc>
              <a:spcBef>
                <a:spcPts val="0"/>
              </a:spcBef>
              <a:spcAft>
                <a:spcPts val="0"/>
              </a:spcAft>
              <a:buSzPts val="1400"/>
              <a:buChar char="○"/>
            </a:pPr>
            <a:r>
              <a:rPr lang="en-US" sz="1400" u="sng">
                <a:solidFill>
                  <a:schemeClr val="hlink"/>
                </a:solidFill>
                <a:latin typeface="Arial"/>
                <a:ea typeface="Arial"/>
                <a:cs typeface="Arial"/>
                <a:sym typeface="Arial"/>
                <a:hlinkClick r:id="rId15"/>
              </a:rPr>
              <a:t>https://www.youtube.com/watch?v=VhKPNctwInw&amp;t=338s</a:t>
            </a:r>
            <a:endParaRPr sz="1400" u="sng">
              <a:latin typeface="Arial"/>
              <a:ea typeface="Arial"/>
              <a:cs typeface="Arial"/>
              <a:sym typeface="Arial"/>
            </a:endParaRPr>
          </a:p>
          <a:p>
            <a:pPr marL="914400" lvl="1" indent="-317500" algn="l" rtl="0">
              <a:lnSpc>
                <a:spcPct val="115000"/>
              </a:lnSpc>
              <a:spcBef>
                <a:spcPts val="0"/>
              </a:spcBef>
              <a:spcAft>
                <a:spcPts val="0"/>
              </a:spcAft>
              <a:buSzPts val="1400"/>
              <a:buChar char="○"/>
            </a:pPr>
            <a:r>
              <a:rPr lang="en-US" sz="1400" u="sng">
                <a:solidFill>
                  <a:schemeClr val="hlink"/>
                </a:solidFill>
                <a:latin typeface="Arial"/>
                <a:ea typeface="Arial"/>
                <a:cs typeface="Arial"/>
                <a:sym typeface="Arial"/>
                <a:hlinkClick r:id="rId16"/>
              </a:rPr>
              <a:t>https://www.youtube.com/watch?v=7iZWC_NtegM</a:t>
            </a:r>
            <a:r>
              <a:rPr lang="en-US" sz="1400" u="sng">
                <a:latin typeface="Arial"/>
                <a:ea typeface="Arial"/>
                <a:cs typeface="Arial"/>
                <a:sym typeface="Arial"/>
              </a:rPr>
              <a:t> </a:t>
            </a:r>
            <a:endParaRPr>
              <a:latin typeface="Arial"/>
              <a:ea typeface="Arial"/>
              <a:cs typeface="Arial"/>
              <a:sym typeface="Arial"/>
            </a:endParaRPr>
          </a:p>
          <a:p>
            <a:pPr marL="914400" lvl="1" indent="-317500" algn="l" rtl="0">
              <a:lnSpc>
                <a:spcPct val="115000"/>
              </a:lnSpc>
              <a:spcBef>
                <a:spcPts val="0"/>
              </a:spcBef>
              <a:spcAft>
                <a:spcPts val="0"/>
              </a:spcAft>
              <a:buSzPts val="1400"/>
              <a:buChar char="○"/>
            </a:pPr>
            <a:r>
              <a:rPr lang="en-US" sz="1400" u="sng">
                <a:solidFill>
                  <a:schemeClr val="hlink"/>
                </a:solidFill>
                <a:latin typeface="Arial"/>
                <a:ea typeface="Arial"/>
                <a:cs typeface="Arial"/>
                <a:sym typeface="Arial"/>
                <a:hlinkClick r:id="rId17"/>
              </a:rPr>
              <a:t>https://www.youtube.com/watch?v=o2alb-eJNqc</a:t>
            </a:r>
            <a:r>
              <a:rPr lang="en-US" sz="1400" u="sng">
                <a:latin typeface="Arial"/>
                <a:ea typeface="Arial"/>
                <a:cs typeface="Arial"/>
                <a:sym typeface="Arial"/>
              </a:rPr>
              <a:t> </a:t>
            </a:r>
            <a:endParaRPr>
              <a:latin typeface="Arial"/>
              <a:ea typeface="Arial"/>
              <a:cs typeface="Arial"/>
              <a:sym typeface="Arial"/>
            </a:endParaRPr>
          </a:p>
          <a:p>
            <a:pPr marL="0" lvl="0" indent="0" algn="l" rtl="0">
              <a:lnSpc>
                <a:spcPct val="90000"/>
              </a:lnSpc>
              <a:spcBef>
                <a:spcPts val="1000"/>
              </a:spcBef>
              <a:spcAft>
                <a:spcPts val="0"/>
              </a:spcAft>
              <a:buClr>
                <a:schemeClr val="dk1"/>
              </a:buClr>
              <a:buSzPts val="1400"/>
              <a:buNone/>
            </a:pPr>
            <a:endParaRPr sz="1400">
              <a:latin typeface="Arial"/>
              <a:ea typeface="Arial"/>
              <a:cs typeface="Arial"/>
              <a:sym typeface="Arial"/>
            </a:endParaRPr>
          </a:p>
        </p:txBody>
      </p:sp>
      <p:sp>
        <p:nvSpPr>
          <p:cNvPr id="866" name="Google Shape;866;p115"/>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7"/>
          <p:cNvSpPr txBox="1">
            <a:spLocks noGrp="1"/>
          </p:cNvSpPr>
          <p:nvPr>
            <p:ph type="title"/>
          </p:nvPr>
        </p:nvSpPr>
        <p:spPr>
          <a:xfrm>
            <a:off x="415600" y="593367"/>
            <a:ext cx="11360700" cy="763500"/>
          </a:xfrm>
          <a:prstGeom prst="rect">
            <a:avLst/>
          </a:prstGeom>
          <a:noFill/>
          <a:ln>
            <a:noFill/>
          </a:ln>
        </p:spPr>
        <p:txBody>
          <a:bodyPr spcFirstLastPara="1" wrap="square" lIns="121900" tIns="60925" rIns="121900" bIns="60925" anchor="ctr" anchorCtr="0">
            <a:noAutofit/>
          </a:bodyPr>
          <a:lstStyle/>
          <a:p>
            <a:pPr marL="0" lvl="0" indent="0" algn="l" rtl="0">
              <a:lnSpc>
                <a:spcPct val="100000"/>
              </a:lnSpc>
              <a:spcBef>
                <a:spcPts val="0"/>
              </a:spcBef>
              <a:spcAft>
                <a:spcPts val="0"/>
              </a:spcAft>
              <a:buClr>
                <a:schemeClr val="lt2"/>
              </a:buClr>
              <a:buSzPts val="3700"/>
              <a:buFont typeface="Arial"/>
              <a:buNone/>
            </a:pPr>
            <a:r>
              <a:rPr lang="en-US" sz="3300" b="1" i="0" u="none">
                <a:solidFill>
                  <a:schemeClr val="lt2"/>
                </a:solidFill>
                <a:latin typeface="Arial"/>
                <a:ea typeface="Arial"/>
                <a:cs typeface="Arial"/>
                <a:sym typeface="Arial"/>
              </a:rPr>
              <a:t>Quiz / Tugas </a:t>
            </a:r>
            <a:endParaRPr/>
          </a:p>
        </p:txBody>
      </p:sp>
      <p:sp>
        <p:nvSpPr>
          <p:cNvPr id="872" name="Google Shape;872;p117"/>
          <p:cNvSpPr txBox="1">
            <a:spLocks noGrp="1"/>
          </p:cNvSpPr>
          <p:nvPr>
            <p:ph type="body" idx="1"/>
          </p:nvPr>
        </p:nvSpPr>
        <p:spPr>
          <a:xfrm>
            <a:off x="415600" y="1536633"/>
            <a:ext cx="11360700" cy="4555200"/>
          </a:xfrm>
          <a:prstGeom prst="rect">
            <a:avLst/>
          </a:prstGeom>
          <a:noFill/>
          <a:ln>
            <a:noFill/>
          </a:ln>
        </p:spPr>
        <p:txBody>
          <a:bodyPr spcFirstLastPara="1" wrap="square" lIns="121900" tIns="60925" rIns="121900" bIns="60925" anchor="t" anchorCtr="0">
            <a:noAutofit/>
          </a:bodyPr>
          <a:lstStyle/>
          <a:p>
            <a:pPr marL="609600" lvl="0" indent="-463550" algn="l" rtl="0">
              <a:lnSpc>
                <a:spcPct val="115000"/>
              </a:lnSpc>
              <a:spcBef>
                <a:spcPts val="0"/>
              </a:spcBef>
              <a:spcAft>
                <a:spcPts val="0"/>
              </a:spcAft>
              <a:buClr>
                <a:srgbClr val="000000"/>
              </a:buClr>
              <a:buSzPts val="300"/>
              <a:buFont typeface="Arial"/>
              <a:buChar char="●"/>
            </a:pPr>
            <a:r>
              <a:rPr lang="en-US" sz="2400" b="0" i="0" u="none">
                <a:solidFill>
                  <a:schemeClr val="lt2"/>
                </a:solidFill>
                <a:latin typeface="Arial"/>
                <a:ea typeface="Arial"/>
                <a:cs typeface="Arial"/>
                <a:sym typeface="Arial"/>
              </a:rPr>
              <a:t>Quiz dapat diakses melalui https://spadadikti.id/</a:t>
            </a:r>
            <a:endParaRPr/>
          </a:p>
        </p:txBody>
      </p:sp>
      <p:sp>
        <p:nvSpPr>
          <p:cNvPr id="873" name="Google Shape;873;p117"/>
          <p:cNvSpPr txBox="1"/>
          <p:nvPr/>
        </p:nvSpPr>
        <p:spPr>
          <a:xfrm>
            <a:off x="-1" y="6425364"/>
            <a:ext cx="609300" cy="365100"/>
          </a:xfrm>
          <a:prstGeom prst="rect">
            <a:avLst/>
          </a:prstGeom>
          <a:noFill/>
          <a:ln>
            <a:noFill/>
          </a:ln>
        </p:spPr>
        <p:txBody>
          <a:bodyPr spcFirstLastPara="1" wrap="square" lIns="121900" tIns="60925" rIns="121900" bIns="60925" anchor="ctr" anchorCtr="0">
            <a:norm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59</a:t>
            </a:fld>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6"/>
          <p:cNvSpPr txBox="1">
            <a:spLocks noGrp="1"/>
          </p:cNvSpPr>
          <p:nvPr>
            <p:ph type="title"/>
          </p:nvPr>
        </p:nvSpPr>
        <p:spPr>
          <a:xfrm>
            <a:off x="773337" y="995660"/>
            <a:ext cx="10645200" cy="820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t>ARTIFICIAL INTELLIGENCE, IS IT A HYPE?</a:t>
            </a:r>
            <a:br>
              <a:rPr lang="en-US"/>
            </a:br>
            <a:endParaRPr/>
          </a:p>
        </p:txBody>
      </p:sp>
      <p:sp>
        <p:nvSpPr>
          <p:cNvPr id="138" name="Google Shape;138;p56"/>
          <p:cNvSpPr txBox="1"/>
          <p:nvPr/>
        </p:nvSpPr>
        <p:spPr>
          <a:xfrm>
            <a:off x="8212014" y="1849667"/>
            <a:ext cx="3193500" cy="4668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560"/>
              </a:spcBef>
              <a:spcAft>
                <a:spcPts val="600"/>
              </a:spcAft>
              <a:buClr>
                <a:schemeClr val="accent2"/>
              </a:buClr>
              <a:buSzPts val="2576"/>
              <a:buFont typeface="Arial"/>
              <a:buNone/>
            </a:pPr>
            <a:r>
              <a:rPr lang="en-US" sz="2800" b="0" i="0" u="none" strike="noStrike" cap="none">
                <a:solidFill>
                  <a:schemeClr val="dk1"/>
                </a:solidFill>
                <a:latin typeface="Arial"/>
                <a:ea typeface="Arial"/>
                <a:cs typeface="Arial"/>
                <a:sym typeface="Arial"/>
              </a:rPr>
              <a:t>Image Processing</a:t>
            </a:r>
            <a:endParaRPr sz="2800" b="0" i="0" u="none" strike="noStrike" cap="none">
              <a:solidFill>
                <a:schemeClr val="dk1"/>
              </a:solidFill>
              <a:latin typeface="Arial"/>
              <a:ea typeface="Arial"/>
              <a:cs typeface="Arial"/>
              <a:sym typeface="Arial"/>
            </a:endParaRPr>
          </a:p>
        </p:txBody>
      </p:sp>
      <p:pic>
        <p:nvPicPr>
          <p:cNvPr id="139" name="Google Shape;139;p56"/>
          <p:cNvPicPr preferRelativeResize="0"/>
          <p:nvPr/>
        </p:nvPicPr>
        <p:blipFill rotWithShape="1">
          <a:blip r:embed="rId3">
            <a:alphaModFix/>
          </a:blip>
          <a:srcRect/>
          <a:stretch/>
        </p:blipFill>
        <p:spPr>
          <a:xfrm>
            <a:off x="10315220" y="4594960"/>
            <a:ext cx="955028" cy="1261357"/>
          </a:xfrm>
          <a:prstGeom prst="rect">
            <a:avLst/>
          </a:prstGeom>
          <a:noFill/>
          <a:ln>
            <a:noFill/>
          </a:ln>
        </p:spPr>
      </p:pic>
      <p:sp>
        <p:nvSpPr>
          <p:cNvPr id="140" name="Google Shape;140;p56"/>
          <p:cNvSpPr txBox="1"/>
          <p:nvPr/>
        </p:nvSpPr>
        <p:spPr>
          <a:xfrm>
            <a:off x="4410291" y="3784502"/>
            <a:ext cx="3739200" cy="42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2576"/>
              <a:buFont typeface="Noto Sans Symbols"/>
              <a:buNone/>
            </a:pPr>
            <a:r>
              <a:rPr lang="en-US" sz="2800" b="0" i="0" u="none" strike="noStrike" cap="none">
                <a:solidFill>
                  <a:schemeClr val="dk1"/>
                </a:solidFill>
                <a:latin typeface="Arial"/>
                <a:ea typeface="Arial"/>
                <a:cs typeface="Arial"/>
                <a:sym typeface="Arial"/>
              </a:rPr>
              <a:t>Speech Processing</a:t>
            </a:r>
            <a:endParaRPr sz="2800" b="0" i="0" u="none" strike="noStrike" cap="none">
              <a:solidFill>
                <a:schemeClr val="dk1"/>
              </a:solidFill>
              <a:latin typeface="Arial"/>
              <a:ea typeface="Arial"/>
              <a:cs typeface="Arial"/>
              <a:sym typeface="Arial"/>
            </a:endParaRPr>
          </a:p>
        </p:txBody>
      </p:sp>
      <p:sp>
        <p:nvSpPr>
          <p:cNvPr id="141" name="Google Shape;141;p56"/>
          <p:cNvSpPr txBox="1"/>
          <p:nvPr/>
        </p:nvSpPr>
        <p:spPr>
          <a:xfrm>
            <a:off x="995599" y="1867096"/>
            <a:ext cx="3020400" cy="42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2576"/>
              <a:buFont typeface="Noto Sans Symbols"/>
              <a:buNone/>
            </a:pPr>
            <a:r>
              <a:rPr lang="en-US" sz="2800" b="0" i="0" u="none" strike="noStrike" cap="none">
                <a:solidFill>
                  <a:schemeClr val="dk1"/>
                </a:solidFill>
                <a:latin typeface="Arial"/>
                <a:ea typeface="Arial"/>
                <a:cs typeface="Arial"/>
                <a:sym typeface="Arial"/>
              </a:rPr>
              <a:t>Text Processing</a:t>
            </a:r>
            <a:endParaRPr sz="2800" b="0" i="0" u="none" strike="noStrike" cap="none">
              <a:solidFill>
                <a:schemeClr val="dk1"/>
              </a:solidFill>
              <a:latin typeface="Arial"/>
              <a:ea typeface="Arial"/>
              <a:cs typeface="Arial"/>
              <a:sym typeface="Arial"/>
            </a:endParaRPr>
          </a:p>
        </p:txBody>
      </p:sp>
      <p:pic>
        <p:nvPicPr>
          <p:cNvPr id="142" name="Google Shape;142;p56"/>
          <p:cNvPicPr preferRelativeResize="0"/>
          <p:nvPr/>
        </p:nvPicPr>
        <p:blipFill rotWithShape="1">
          <a:blip r:embed="rId4">
            <a:alphaModFix/>
          </a:blip>
          <a:srcRect/>
          <a:stretch/>
        </p:blipFill>
        <p:spPr>
          <a:xfrm>
            <a:off x="8942074" y="2349673"/>
            <a:ext cx="1733413" cy="972007"/>
          </a:xfrm>
          <a:prstGeom prst="rect">
            <a:avLst/>
          </a:prstGeom>
          <a:noFill/>
          <a:ln>
            <a:noFill/>
          </a:ln>
        </p:spPr>
      </p:pic>
      <p:sp>
        <p:nvSpPr>
          <p:cNvPr id="143" name="Google Shape;143;p56"/>
          <p:cNvSpPr txBox="1"/>
          <p:nvPr/>
        </p:nvSpPr>
        <p:spPr>
          <a:xfrm>
            <a:off x="8600528" y="3354891"/>
            <a:ext cx="2416500" cy="42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288"/>
              <a:buFont typeface="Noto Sans Symbols"/>
              <a:buNone/>
            </a:pPr>
            <a:r>
              <a:rPr lang="en-US" sz="1400" b="0" i="0" u="none" strike="noStrike" cap="none">
                <a:solidFill>
                  <a:schemeClr val="dk1"/>
                </a:solidFill>
                <a:latin typeface="Arial"/>
                <a:ea typeface="Arial"/>
                <a:cs typeface="Arial"/>
                <a:sym typeface="Arial"/>
              </a:rPr>
              <a:t>Facebook Face Recognition</a:t>
            </a:r>
            <a:endParaRPr sz="1400" b="0" i="0" u="none" strike="noStrike" cap="none">
              <a:solidFill>
                <a:schemeClr val="dk1"/>
              </a:solidFill>
              <a:latin typeface="Arial"/>
              <a:ea typeface="Arial"/>
              <a:cs typeface="Arial"/>
              <a:sym typeface="Arial"/>
            </a:endParaRPr>
          </a:p>
        </p:txBody>
      </p:sp>
      <p:pic>
        <p:nvPicPr>
          <p:cNvPr id="144" name="Google Shape;144;p56"/>
          <p:cNvPicPr preferRelativeResize="0"/>
          <p:nvPr/>
        </p:nvPicPr>
        <p:blipFill rotWithShape="1">
          <a:blip r:embed="rId5">
            <a:alphaModFix/>
          </a:blip>
          <a:srcRect/>
          <a:stretch/>
        </p:blipFill>
        <p:spPr>
          <a:xfrm>
            <a:off x="5041023" y="4391289"/>
            <a:ext cx="2261643" cy="1253980"/>
          </a:xfrm>
          <a:prstGeom prst="rect">
            <a:avLst/>
          </a:prstGeom>
          <a:noFill/>
          <a:ln>
            <a:noFill/>
          </a:ln>
        </p:spPr>
      </p:pic>
      <p:pic>
        <p:nvPicPr>
          <p:cNvPr id="145" name="Google Shape;145;p56"/>
          <p:cNvPicPr preferRelativeResize="0"/>
          <p:nvPr/>
        </p:nvPicPr>
        <p:blipFill rotWithShape="1">
          <a:blip r:embed="rId6">
            <a:alphaModFix/>
          </a:blip>
          <a:srcRect/>
          <a:stretch/>
        </p:blipFill>
        <p:spPr>
          <a:xfrm>
            <a:off x="1046467" y="2416102"/>
            <a:ext cx="1937658" cy="1186976"/>
          </a:xfrm>
          <a:prstGeom prst="rect">
            <a:avLst/>
          </a:prstGeom>
          <a:noFill/>
          <a:ln>
            <a:noFill/>
          </a:ln>
        </p:spPr>
      </p:pic>
      <p:pic>
        <p:nvPicPr>
          <p:cNvPr id="146" name="Google Shape;146;p56"/>
          <p:cNvPicPr preferRelativeResize="0"/>
          <p:nvPr/>
        </p:nvPicPr>
        <p:blipFill rotWithShape="1">
          <a:blip r:embed="rId7">
            <a:alphaModFix/>
          </a:blip>
          <a:srcRect/>
          <a:stretch/>
        </p:blipFill>
        <p:spPr>
          <a:xfrm>
            <a:off x="2984125" y="2474944"/>
            <a:ext cx="1153016" cy="847264"/>
          </a:xfrm>
          <a:prstGeom prst="rect">
            <a:avLst/>
          </a:prstGeom>
          <a:noFill/>
          <a:ln>
            <a:noFill/>
          </a:ln>
        </p:spPr>
      </p:pic>
      <p:sp>
        <p:nvSpPr>
          <p:cNvPr id="147" name="Google Shape;147;p56"/>
          <p:cNvSpPr txBox="1">
            <a:spLocks noGrp="1"/>
          </p:cNvSpPr>
          <p:nvPr>
            <p:ph type="sldNum" idx="12"/>
          </p:nvPr>
        </p:nvSpPr>
        <p:spPr>
          <a:xfrm>
            <a:off x="-2" y="6362800"/>
            <a:ext cx="504600" cy="5247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animEffect transition="in" filter="fade">
                                      <p:cBhvr>
                                        <p:cTn id="7" dur="500"/>
                                        <p:tgtEl>
                                          <p:spTgt spid="1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par>
                                <p:cTn id="13" presetID="10" presetClass="entr" presetSubtype="0" fill="hold" nodeType="with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fade">
                                      <p:cBhvr>
                                        <p:cTn id="15" dur="500"/>
                                        <p:tgtEl>
                                          <p:spTgt spid="1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fade">
                                      <p:cBhvr>
                                        <p:cTn id="20" dur="500"/>
                                        <p:tgtEl>
                                          <p:spTgt spid="1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fade">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1"/>
                                        </p:tgtEl>
                                        <p:attrNameLst>
                                          <p:attrName>style.visibility</p:attrName>
                                        </p:attrNameLst>
                                      </p:cBhvr>
                                      <p:to>
                                        <p:strVal val="visible"/>
                                      </p:to>
                                    </p:set>
                                    <p:animEffect transition="in" filter="fade">
                                      <p:cBhvr>
                                        <p:cTn id="30" dur="500"/>
                                        <p:tgtEl>
                                          <p:spTgt spid="1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5"/>
                                        </p:tgtEl>
                                        <p:attrNameLst>
                                          <p:attrName>style.visibility</p:attrName>
                                        </p:attrNameLst>
                                      </p:cBhvr>
                                      <p:to>
                                        <p:strVal val="visible"/>
                                      </p:to>
                                    </p:set>
                                    <p:animEffect transition="in" filter="fade">
                                      <p:cBhvr>
                                        <p:cTn id="35" dur="500"/>
                                        <p:tgtEl>
                                          <p:spTgt spid="145"/>
                                        </p:tgtEl>
                                      </p:cBhvr>
                                    </p:animEffect>
                                  </p:childTnLst>
                                </p:cTn>
                              </p:par>
                              <p:par>
                                <p:cTn id="36" presetID="10" presetClass="entr" presetSubtype="0" fill="hold" nodeType="withEffect">
                                  <p:stCondLst>
                                    <p:cond delay="0"/>
                                  </p:stCondLst>
                                  <p:childTnLst>
                                    <p:set>
                                      <p:cBhvr>
                                        <p:cTn id="37" dur="1" fill="hold">
                                          <p:stCondLst>
                                            <p:cond delay="0"/>
                                          </p:stCondLst>
                                        </p:cTn>
                                        <p:tgtEl>
                                          <p:spTgt spid="146"/>
                                        </p:tgtEl>
                                        <p:attrNameLst>
                                          <p:attrName>style.visibility</p:attrName>
                                        </p:attrNameLst>
                                      </p:cBhvr>
                                      <p:to>
                                        <p:strVal val="visible"/>
                                      </p:to>
                                    </p:set>
                                    <p:animEffect transition="in" filter="fade">
                                      <p:cBhvr>
                                        <p:cTn id="38"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f840a3426f_3_0"/>
          <p:cNvSpPr txBox="1">
            <a:spLocks noGrp="1"/>
          </p:cNvSpPr>
          <p:nvPr>
            <p:ph type="title"/>
          </p:nvPr>
        </p:nvSpPr>
        <p:spPr>
          <a:xfrm>
            <a:off x="525162" y="902510"/>
            <a:ext cx="10645200" cy="820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di Dunia Nyata: Belajar Bahasa Dunia Duolingo</a:t>
            </a:r>
            <a:endParaRPr/>
          </a:p>
        </p:txBody>
      </p:sp>
      <p:sp>
        <p:nvSpPr>
          <p:cNvPr id="154" name="Google Shape;154;gf840a3426f_3_0"/>
          <p:cNvSpPr txBox="1">
            <a:spLocks noGrp="1"/>
          </p:cNvSpPr>
          <p:nvPr>
            <p:ph type="body" idx="1"/>
          </p:nvPr>
        </p:nvSpPr>
        <p:spPr>
          <a:xfrm>
            <a:off x="525162" y="1960605"/>
            <a:ext cx="10645200" cy="413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Belajar Bahasa meningkat saat pandemik</a:t>
            </a:r>
            <a:endParaRPr/>
          </a:p>
          <a:p>
            <a:pPr marL="0" lvl="0" indent="0" algn="l" rtl="0">
              <a:spcBef>
                <a:spcPts val="1000"/>
              </a:spcBef>
              <a:spcAft>
                <a:spcPts val="0"/>
              </a:spcAft>
              <a:buNone/>
            </a:pPr>
            <a:r>
              <a:rPr lang="en-US"/>
              <a:t>300 juta pengguna, 30 juta pengguna aktif/bulan</a:t>
            </a:r>
            <a:endParaRPr/>
          </a:p>
          <a:p>
            <a:pPr marL="0" lvl="0" indent="0" algn="l" rtl="0">
              <a:spcBef>
                <a:spcPts val="1000"/>
              </a:spcBef>
              <a:spcAft>
                <a:spcPts val="0"/>
              </a:spcAft>
              <a:buNone/>
            </a:pPr>
            <a:r>
              <a:rPr lang="en-US"/>
              <a:t>Belajar bahasa berbasis game</a:t>
            </a:r>
            <a:endParaRPr/>
          </a:p>
        </p:txBody>
      </p:sp>
      <p:sp>
        <p:nvSpPr>
          <p:cNvPr id="155" name="Google Shape;155;gf840a3426f_3_0"/>
          <p:cNvSpPr txBox="1">
            <a:spLocks noGrp="1"/>
          </p:cNvSpPr>
          <p:nvPr>
            <p:ph type="sldNum" idx="12"/>
          </p:nvPr>
        </p:nvSpPr>
        <p:spPr>
          <a:xfrm>
            <a:off x="11335265" y="5843564"/>
            <a:ext cx="60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
        <p:nvSpPr>
          <p:cNvPr id="156" name="Google Shape;156;gf840a3426f_3_0"/>
          <p:cNvSpPr txBox="1"/>
          <p:nvPr/>
        </p:nvSpPr>
        <p:spPr>
          <a:xfrm>
            <a:off x="685800" y="6054625"/>
            <a:ext cx="564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Ref: </a:t>
            </a:r>
            <a:r>
              <a:rPr lang="en-US" sz="1100" u="sng">
                <a:solidFill>
                  <a:schemeClr val="hlink"/>
                </a:solidFill>
                <a:hlinkClick r:id="rId3"/>
              </a:rPr>
              <a:t>How Duolingo uses AI in every part of its app (venturebeat.com)</a:t>
            </a:r>
            <a:endParaRPr>
              <a:latin typeface="Corbel"/>
              <a:ea typeface="Corbel"/>
              <a:cs typeface="Corbel"/>
              <a:sym typeface="Corbel"/>
            </a:endParaRPr>
          </a:p>
        </p:txBody>
      </p:sp>
      <p:pic>
        <p:nvPicPr>
          <p:cNvPr id="157" name="Google Shape;157;gf840a3426f_3_0"/>
          <p:cNvPicPr preferRelativeResize="0"/>
          <p:nvPr/>
        </p:nvPicPr>
        <p:blipFill>
          <a:blip r:embed="rId4">
            <a:alphaModFix/>
          </a:blip>
          <a:stretch>
            <a:fillRect/>
          </a:stretch>
        </p:blipFill>
        <p:spPr>
          <a:xfrm>
            <a:off x="6279975" y="3081449"/>
            <a:ext cx="4578525" cy="3053900"/>
          </a:xfrm>
          <a:prstGeom prst="rect">
            <a:avLst/>
          </a:prstGeom>
          <a:noFill/>
          <a:ln>
            <a:noFill/>
          </a:ln>
        </p:spPr>
      </p:pic>
      <p:pic>
        <p:nvPicPr>
          <p:cNvPr id="158" name="Google Shape;158;gf840a3426f_3_0"/>
          <p:cNvPicPr preferRelativeResize="0"/>
          <p:nvPr/>
        </p:nvPicPr>
        <p:blipFill>
          <a:blip r:embed="rId5">
            <a:alphaModFix/>
          </a:blip>
          <a:stretch>
            <a:fillRect/>
          </a:stretch>
        </p:blipFill>
        <p:spPr>
          <a:xfrm>
            <a:off x="9355150" y="1812450"/>
            <a:ext cx="1503350" cy="1503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f840a3426f_3_7"/>
          <p:cNvSpPr txBox="1">
            <a:spLocks noGrp="1"/>
          </p:cNvSpPr>
          <p:nvPr>
            <p:ph type="title"/>
          </p:nvPr>
        </p:nvSpPr>
        <p:spPr>
          <a:xfrm>
            <a:off x="525162" y="902510"/>
            <a:ext cx="10645200" cy="820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di Dunia Nyata: Belajar Bahasa Dunia Duolingo</a:t>
            </a:r>
            <a:endParaRPr/>
          </a:p>
        </p:txBody>
      </p:sp>
      <p:sp>
        <p:nvSpPr>
          <p:cNvPr id="165" name="Google Shape;165;gf840a3426f_3_7"/>
          <p:cNvSpPr txBox="1">
            <a:spLocks noGrp="1"/>
          </p:cNvSpPr>
          <p:nvPr>
            <p:ph type="body" idx="1"/>
          </p:nvPr>
        </p:nvSpPr>
        <p:spPr>
          <a:xfrm>
            <a:off x="525162" y="1960605"/>
            <a:ext cx="10645200" cy="413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66" name="Google Shape;166;gf840a3426f_3_7"/>
          <p:cNvSpPr txBox="1">
            <a:spLocks noGrp="1"/>
          </p:cNvSpPr>
          <p:nvPr>
            <p:ph type="sldNum" idx="12"/>
          </p:nvPr>
        </p:nvSpPr>
        <p:spPr>
          <a:xfrm>
            <a:off x="11335265" y="5843564"/>
            <a:ext cx="60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67" name="Google Shape;167;gf840a3426f_3_7"/>
          <p:cNvPicPr preferRelativeResize="0"/>
          <p:nvPr/>
        </p:nvPicPr>
        <p:blipFill rotWithShape="1">
          <a:blip r:embed="rId3">
            <a:alphaModFix/>
          </a:blip>
          <a:srcRect r="-27697" b="-27697"/>
          <a:stretch/>
        </p:blipFill>
        <p:spPr>
          <a:xfrm>
            <a:off x="440875" y="2875050"/>
            <a:ext cx="6368151" cy="3034824"/>
          </a:xfrm>
          <a:prstGeom prst="rect">
            <a:avLst/>
          </a:prstGeom>
          <a:noFill/>
          <a:ln>
            <a:noFill/>
          </a:ln>
        </p:spPr>
      </p:pic>
      <p:pic>
        <p:nvPicPr>
          <p:cNvPr id="168" name="Google Shape;168;gf840a3426f_3_7"/>
          <p:cNvPicPr preferRelativeResize="0"/>
          <p:nvPr/>
        </p:nvPicPr>
        <p:blipFill>
          <a:blip r:embed="rId4">
            <a:alphaModFix/>
          </a:blip>
          <a:stretch>
            <a:fillRect/>
          </a:stretch>
        </p:blipFill>
        <p:spPr>
          <a:xfrm>
            <a:off x="6622849" y="2305350"/>
            <a:ext cx="4102700" cy="2912749"/>
          </a:xfrm>
          <a:prstGeom prst="rect">
            <a:avLst/>
          </a:prstGeom>
          <a:noFill/>
          <a:ln>
            <a:noFill/>
          </a:ln>
        </p:spPr>
      </p:pic>
      <p:sp>
        <p:nvSpPr>
          <p:cNvPr id="169" name="Google Shape;169;gf840a3426f_3_7"/>
          <p:cNvSpPr txBox="1"/>
          <p:nvPr/>
        </p:nvSpPr>
        <p:spPr>
          <a:xfrm>
            <a:off x="440875" y="2352475"/>
            <a:ext cx="333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Fitur </a:t>
            </a:r>
            <a:r>
              <a:rPr lang="en-US" b="1">
                <a:latin typeface="Corbel"/>
                <a:ea typeface="Corbel"/>
                <a:cs typeface="Corbel"/>
                <a:sym typeface="Corbel"/>
              </a:rPr>
              <a:t>Spaced Repetition</a:t>
            </a:r>
            <a:endParaRPr b="1">
              <a:latin typeface="Corbel"/>
              <a:ea typeface="Corbel"/>
              <a:cs typeface="Corbel"/>
              <a:sym typeface="Corbel"/>
            </a:endParaRPr>
          </a:p>
        </p:txBody>
      </p:sp>
      <p:sp>
        <p:nvSpPr>
          <p:cNvPr id="170" name="Google Shape;170;gf840a3426f_3_7"/>
          <p:cNvSpPr txBox="1"/>
          <p:nvPr/>
        </p:nvSpPr>
        <p:spPr>
          <a:xfrm>
            <a:off x="6622850" y="1905150"/>
            <a:ext cx="39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Fitur </a:t>
            </a:r>
            <a:r>
              <a:rPr lang="en-US" b="1">
                <a:latin typeface="Corbel"/>
                <a:ea typeface="Corbel"/>
                <a:cs typeface="Corbel"/>
                <a:sym typeface="Corbel"/>
              </a:rPr>
              <a:t>Birdbrain</a:t>
            </a:r>
            <a:r>
              <a:rPr lang="en-US">
                <a:latin typeface="Corbel"/>
                <a:ea typeface="Corbel"/>
                <a:cs typeface="Corbel"/>
                <a:sym typeface="Corbel"/>
              </a:rPr>
              <a:t>: Machine Learning based</a:t>
            </a:r>
            <a:endParaRPr>
              <a:latin typeface="Corbel"/>
              <a:ea typeface="Corbel"/>
              <a:cs typeface="Corbel"/>
              <a:sym typeface="Corbel"/>
            </a:endParaRPr>
          </a:p>
        </p:txBody>
      </p:sp>
      <p:sp>
        <p:nvSpPr>
          <p:cNvPr id="171" name="Google Shape;171;gf840a3426f_3_7"/>
          <p:cNvSpPr txBox="1"/>
          <p:nvPr/>
        </p:nvSpPr>
        <p:spPr>
          <a:xfrm>
            <a:off x="440875" y="5368825"/>
            <a:ext cx="477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latin typeface="Corbel"/>
                <a:ea typeface="Corbel"/>
                <a:cs typeface="Corbel"/>
                <a:sym typeface="Corbel"/>
              </a:rPr>
              <a:t>Membangun profil yang sangat rinci berdasarkan apa yang Anda ketahui dan apa yang tidak Anda ketahui</a:t>
            </a:r>
            <a:endParaRPr i="1">
              <a:latin typeface="Corbel"/>
              <a:ea typeface="Corbel"/>
              <a:cs typeface="Corbel"/>
              <a:sym typeface="Corbel"/>
            </a:endParaRPr>
          </a:p>
        </p:txBody>
      </p:sp>
      <p:sp>
        <p:nvSpPr>
          <p:cNvPr id="172" name="Google Shape;172;gf840a3426f_3_7"/>
          <p:cNvSpPr txBox="1"/>
          <p:nvPr/>
        </p:nvSpPr>
        <p:spPr>
          <a:xfrm>
            <a:off x="6622850" y="5368825"/>
            <a:ext cx="4428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Model ini dapat memprediksi kapan Anda lupa sesuatu karena Anda belum sering melihatnya, atau baru-baru saja melihatnya. Ini untuk membantu memilih tantangan mana yang akan dimasukkan ke dalam sesi latihan user.</a:t>
            </a:r>
            <a:endParaRPr>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f840a3426f_3_22"/>
          <p:cNvSpPr txBox="1">
            <a:spLocks noGrp="1"/>
          </p:cNvSpPr>
          <p:nvPr>
            <p:ph type="title"/>
          </p:nvPr>
        </p:nvSpPr>
        <p:spPr>
          <a:xfrm>
            <a:off x="525162" y="902510"/>
            <a:ext cx="10645200" cy="820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di Dunia Nyata: Belajar Bahasa Dunia </a:t>
            </a:r>
            <a:r>
              <a:rPr lang="en-US" b="1"/>
              <a:t>Duolingo</a:t>
            </a:r>
            <a:endParaRPr b="1"/>
          </a:p>
        </p:txBody>
      </p:sp>
      <p:sp>
        <p:nvSpPr>
          <p:cNvPr id="179" name="Google Shape;179;gf840a3426f_3_22"/>
          <p:cNvSpPr txBox="1">
            <a:spLocks noGrp="1"/>
          </p:cNvSpPr>
          <p:nvPr>
            <p:ph type="body" idx="1"/>
          </p:nvPr>
        </p:nvSpPr>
        <p:spPr>
          <a:xfrm>
            <a:off x="525162" y="1960605"/>
            <a:ext cx="10645200" cy="4131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80" name="Google Shape;180;gf840a3426f_3_22"/>
          <p:cNvSpPr txBox="1">
            <a:spLocks noGrp="1"/>
          </p:cNvSpPr>
          <p:nvPr>
            <p:ph type="sldNum" idx="12"/>
          </p:nvPr>
        </p:nvSpPr>
        <p:spPr>
          <a:xfrm>
            <a:off x="11335265" y="5843564"/>
            <a:ext cx="609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81" name="Google Shape;181;gf840a3426f_3_22"/>
          <p:cNvSpPr txBox="1"/>
          <p:nvPr/>
        </p:nvSpPr>
        <p:spPr>
          <a:xfrm>
            <a:off x="525150" y="1837313"/>
            <a:ext cx="333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Fitur </a:t>
            </a:r>
            <a:r>
              <a:rPr lang="en-US" b="1">
                <a:latin typeface="Corbel"/>
                <a:ea typeface="Corbel"/>
                <a:cs typeface="Corbel"/>
                <a:sym typeface="Corbel"/>
              </a:rPr>
              <a:t>Active Learning</a:t>
            </a:r>
            <a:r>
              <a:rPr lang="en-US">
                <a:latin typeface="Corbel"/>
                <a:ea typeface="Corbel"/>
                <a:cs typeface="Corbel"/>
                <a:sym typeface="Corbel"/>
              </a:rPr>
              <a:t>: NLP based </a:t>
            </a:r>
            <a:endParaRPr>
              <a:latin typeface="Corbel"/>
              <a:ea typeface="Corbel"/>
              <a:cs typeface="Corbel"/>
              <a:sym typeface="Corbel"/>
            </a:endParaRPr>
          </a:p>
        </p:txBody>
      </p:sp>
      <p:sp>
        <p:nvSpPr>
          <p:cNvPr id="182" name="Google Shape;182;gf840a3426f_3_22"/>
          <p:cNvSpPr txBox="1"/>
          <p:nvPr/>
        </p:nvSpPr>
        <p:spPr>
          <a:xfrm>
            <a:off x="6622850" y="1905150"/>
            <a:ext cx="39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Fitur </a:t>
            </a:r>
            <a:r>
              <a:rPr lang="en-US" b="1">
                <a:latin typeface="Corbel"/>
                <a:ea typeface="Corbel"/>
                <a:cs typeface="Corbel"/>
                <a:sym typeface="Corbel"/>
              </a:rPr>
              <a:t>Bandit Algorithm</a:t>
            </a:r>
            <a:r>
              <a:rPr lang="en-US">
                <a:latin typeface="Corbel"/>
                <a:ea typeface="Corbel"/>
                <a:cs typeface="Corbel"/>
                <a:sym typeface="Corbel"/>
              </a:rPr>
              <a:t>  </a:t>
            </a:r>
            <a:endParaRPr>
              <a:latin typeface="Corbel"/>
              <a:ea typeface="Corbel"/>
              <a:cs typeface="Corbel"/>
              <a:sym typeface="Corbel"/>
            </a:endParaRPr>
          </a:p>
        </p:txBody>
      </p:sp>
      <p:sp>
        <p:nvSpPr>
          <p:cNvPr id="183" name="Google Shape;183;gf840a3426f_3_22"/>
          <p:cNvSpPr txBox="1"/>
          <p:nvPr/>
        </p:nvSpPr>
        <p:spPr>
          <a:xfrm>
            <a:off x="440875" y="5445025"/>
            <a:ext cx="4771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latin typeface="Corbel"/>
                <a:ea typeface="Corbel"/>
                <a:cs typeface="Corbel"/>
                <a:sym typeface="Corbel"/>
              </a:rPr>
              <a:t>Misalnya, jika Duolingo memperhatikan bahwa Anda memasukkan kata-kata yang tepat tetapi dalam urutan yang salah, itu dapat memberi Anda tip tata bahasa korektif tepat setelah meludah bahwa input Anda salah.</a:t>
            </a:r>
            <a:endParaRPr i="1">
              <a:latin typeface="Corbel"/>
              <a:ea typeface="Corbel"/>
              <a:cs typeface="Corbel"/>
              <a:sym typeface="Corbel"/>
            </a:endParaRPr>
          </a:p>
        </p:txBody>
      </p:sp>
      <p:sp>
        <p:nvSpPr>
          <p:cNvPr id="184" name="Google Shape;184;gf840a3426f_3_22"/>
          <p:cNvSpPr txBox="1"/>
          <p:nvPr/>
        </p:nvSpPr>
        <p:spPr>
          <a:xfrm>
            <a:off x="6622850" y="5368825"/>
            <a:ext cx="4428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rbel"/>
                <a:ea typeface="Corbel"/>
                <a:cs typeface="Corbel"/>
                <a:sym typeface="Corbel"/>
              </a:rPr>
              <a:t>Melatih seluruh sistem mencoba untuk mencari tahu kapan waktu terbaik untuk mengirim pemberitahuan berdasarkan aktivitas Anda sendiri</a:t>
            </a:r>
            <a:endParaRPr>
              <a:latin typeface="Corbel"/>
              <a:ea typeface="Corbel"/>
              <a:cs typeface="Corbel"/>
              <a:sym typeface="Corbel"/>
            </a:endParaRPr>
          </a:p>
        </p:txBody>
      </p:sp>
      <p:pic>
        <p:nvPicPr>
          <p:cNvPr id="185" name="Google Shape;185;gf840a3426f_3_22"/>
          <p:cNvPicPr preferRelativeResize="0"/>
          <p:nvPr/>
        </p:nvPicPr>
        <p:blipFill>
          <a:blip r:embed="rId3">
            <a:alphaModFix/>
          </a:blip>
          <a:stretch>
            <a:fillRect/>
          </a:stretch>
        </p:blipFill>
        <p:spPr>
          <a:xfrm>
            <a:off x="553974" y="2449475"/>
            <a:ext cx="4050675" cy="3125726"/>
          </a:xfrm>
          <a:prstGeom prst="rect">
            <a:avLst/>
          </a:prstGeom>
          <a:noFill/>
          <a:ln>
            <a:noFill/>
          </a:ln>
        </p:spPr>
      </p:pic>
      <p:pic>
        <p:nvPicPr>
          <p:cNvPr id="186" name="Google Shape;186;gf840a3426f_3_22"/>
          <p:cNvPicPr preferRelativeResize="0"/>
          <p:nvPr/>
        </p:nvPicPr>
        <p:blipFill>
          <a:blip r:embed="rId4">
            <a:alphaModFix/>
          </a:blip>
          <a:stretch>
            <a:fillRect/>
          </a:stretch>
        </p:blipFill>
        <p:spPr>
          <a:xfrm>
            <a:off x="6706950" y="2410100"/>
            <a:ext cx="3593100" cy="2707475"/>
          </a:xfrm>
          <a:prstGeom prst="rect">
            <a:avLst/>
          </a:prstGeom>
          <a:noFill/>
          <a:ln>
            <a:noFill/>
          </a:ln>
        </p:spPr>
      </p:pic>
    </p:spTree>
  </p:cSld>
  <p:clrMapOvr>
    <a:masterClrMapping/>
  </p:clrMapOvr>
</p:sld>
</file>

<file path=ppt/theme/theme1.xml><?xml version="1.0" encoding="utf-8"?>
<a:theme xmlns:a="http://schemas.openxmlformats.org/drawingml/2006/main"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3628</Words>
  <Application>Microsoft Office PowerPoint</Application>
  <PresentationFormat>Widescreen</PresentationFormat>
  <Paragraphs>580</Paragraphs>
  <Slides>60</Slides>
  <Notes>60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60</vt:i4>
      </vt:variant>
    </vt:vector>
  </HeadingPairs>
  <TitlesOfParts>
    <vt:vector size="77" baseType="lpstr">
      <vt:lpstr>Garamond</vt:lpstr>
      <vt:lpstr>Cambria</vt:lpstr>
      <vt:lpstr>Roboto</vt:lpstr>
      <vt:lpstr>Corbel</vt:lpstr>
      <vt:lpstr>Noto Sans Symbols</vt:lpstr>
      <vt:lpstr>Overlock</vt:lpstr>
      <vt:lpstr>Arial</vt:lpstr>
      <vt:lpstr>Arial Black</vt:lpstr>
      <vt:lpstr>Open Sans</vt:lpstr>
      <vt:lpstr>Courier New</vt:lpstr>
      <vt:lpstr>Titillium Web</vt:lpstr>
      <vt:lpstr>Fira Sans</vt:lpstr>
      <vt:lpstr>Tahoma</vt:lpstr>
      <vt:lpstr>Proxima Nova</vt:lpstr>
      <vt:lpstr>Calibri</vt:lpstr>
      <vt:lpstr>Lato</vt:lpstr>
      <vt:lpstr>Template Microcredential Dikti 2021 (1)</vt:lpstr>
      <vt:lpstr>Teknologi dan Aplikasi Artificial Intelligence</vt:lpstr>
      <vt:lpstr>Profil Pengajar: Dr.Eng. I Putu Agung Bayupati, S.T., M.T.</vt:lpstr>
      <vt:lpstr>SUMBER UTAMA MATERI</vt:lpstr>
      <vt:lpstr>PowerPoint Presentation</vt:lpstr>
      <vt:lpstr>Data Science  dan Artificial intelligence </vt:lpstr>
      <vt:lpstr>ARTIFICIAL INTELLIGENCE, IS IT A HYPE? </vt:lpstr>
      <vt:lpstr>AI di Dunia Nyata: Belajar Bahasa Dunia Duolingo</vt:lpstr>
      <vt:lpstr>AI di Dunia Nyata: Belajar Bahasa Dunia Duolingo</vt:lpstr>
      <vt:lpstr>AI di Dunia Nyata: Belajar Bahasa Dunia Duolingo</vt:lpstr>
      <vt:lpstr>AI di Dunia Nyata: Belajar Bahasa Dunia Duolingo</vt:lpstr>
      <vt:lpstr>AI di Dunia Nyata: Belajar Bahasa Dunia Duolingo</vt:lpstr>
      <vt:lpstr>AI Di Berbagai Negara</vt:lpstr>
      <vt:lpstr>Arahan Teknologi Artificial Intelligence di Indonesia</vt:lpstr>
      <vt:lpstr>AI sebagai Disruptive Technology</vt:lpstr>
      <vt:lpstr>Artificial Intelligence Agent</vt:lpstr>
      <vt:lpstr>Internet of Things</vt:lpstr>
      <vt:lpstr>Cloud &amp; Edge Computing</vt:lpstr>
      <vt:lpstr>Big Data</vt:lpstr>
      <vt:lpstr>PowerPoint Presentation</vt:lpstr>
      <vt:lpstr>Ekosistem Big Data</vt:lpstr>
      <vt:lpstr>Analytics on Data</vt:lpstr>
      <vt:lpstr>Definisi Artificial Intelligence</vt:lpstr>
      <vt:lpstr>Definisi Artificial Intelligence (2)</vt:lpstr>
      <vt:lpstr>Intelligent Agent</vt:lpstr>
      <vt:lpstr>Environment Type</vt:lpstr>
      <vt:lpstr>Environment Type (2)</vt:lpstr>
      <vt:lpstr>Example on Environment Type</vt:lpstr>
      <vt:lpstr>Pembagian Jenis Teknologi Artificial Intelligence (1)</vt:lpstr>
      <vt:lpstr>Pembagian Jenis Teknologi Artificial Intelligence (2)</vt:lpstr>
      <vt:lpstr>Pembagian Jenis Teknologi Artificial Intelligence (3)</vt:lpstr>
      <vt:lpstr>Problem Solving Agent</vt:lpstr>
      <vt:lpstr>Contoh Persoalan pada Problem Solving Agent</vt:lpstr>
      <vt:lpstr>Searching Algorithm pada Problem Solving Agent</vt:lpstr>
      <vt:lpstr>Knowledge based Agent</vt:lpstr>
      <vt:lpstr>KBS vs Conventional Program</vt:lpstr>
      <vt:lpstr>Pendekatan pada KBS</vt:lpstr>
      <vt:lpstr>Alur Proses dalam KBS</vt:lpstr>
      <vt:lpstr>Symbolic based KBS: Knowledge Type</vt:lpstr>
      <vt:lpstr>Symbolic based KBS: Knowledge Representation Technique</vt:lpstr>
      <vt:lpstr>Statistical based Knowledge Based System</vt:lpstr>
      <vt:lpstr>Taxi Driver as Learning Agent</vt:lpstr>
      <vt:lpstr>Learning Type</vt:lpstr>
      <vt:lpstr>Perkembangan Teknologi AI</vt:lpstr>
      <vt:lpstr>Why Now?</vt:lpstr>
      <vt:lpstr>Teknologi AI</vt:lpstr>
      <vt:lpstr>Penerapan AI: Monitoring</vt:lpstr>
      <vt:lpstr>Penerapan AI: Verification &amp; Identification</vt:lpstr>
      <vt:lpstr>Penerapan AI: Document Digitization</vt:lpstr>
      <vt:lpstr>Penerapan AI: Meeting analytics</vt:lpstr>
      <vt:lpstr>Penerapan AI: Kesehatan</vt:lpstr>
      <vt:lpstr>Penerapan AI: eCommerce</vt:lpstr>
      <vt:lpstr>Penerapan AI: GeoAI</vt:lpstr>
      <vt:lpstr>Penerapan AI: Keamanan dan Forensik</vt:lpstr>
      <vt:lpstr>Resiko AI : Kesalahan AI</vt:lpstr>
      <vt:lpstr>Resiko AI : Hilangnya Pekerjaan</vt:lpstr>
      <vt:lpstr>Tantangan dalam Perkembangan AI </vt:lpstr>
      <vt:lpstr>Fasilitas AI dan Data Science </vt:lpstr>
      <vt:lpstr>Referensi Video</vt:lpstr>
      <vt:lpstr>Quiz / Tugas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Teknologi dan Aplikasi Artificial Intelligence</dc:title>
  <dc:creator>Detty depe</dc:creator>
  <cp:lastModifiedBy>Tu Bayu</cp:lastModifiedBy>
  <cp:revision>1</cp:revision>
  <dcterms:created xsi:type="dcterms:W3CDTF">2021-10-23T05:57:57Z</dcterms:created>
  <dcterms:modified xsi:type="dcterms:W3CDTF">2021-11-04T02:05:06Z</dcterms:modified>
</cp:coreProperties>
</file>